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Quattrocento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21" roundtripDataSignature="AMtx7miGdOGr4t+idzWz460zue6bkv26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5C55255-6C77-44CC-A288-A6EEA883572E}">
  <a:tblStyle styleId="{E5C55255-6C77-44CC-A288-A6EEA883572E}"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4E6"/>
          </a:solidFill>
        </a:fill>
      </a:tcStyle>
    </a:wholeTbl>
    <a:band1H>
      <a:tcTxStyle/>
      <a:tcStyle>
        <a:fill>
          <a:solidFill>
            <a:srgbClr val="FFE8CA"/>
          </a:solidFill>
        </a:fill>
      </a:tcStyle>
    </a:band1H>
    <a:band2H>
      <a:tcTxStyle/>
    </a:band2H>
    <a:band1V>
      <a:tcTxStyle/>
      <a:tcStyle>
        <a:fill>
          <a:solidFill>
            <a:srgbClr val="FFE8CA"/>
          </a:solidFill>
        </a:fill>
      </a:tcStyle>
    </a:band1V>
    <a:band2V>
      <a:tcTxStyle/>
    </a:band2V>
    <a:lastCol>
      <a:tcTxStyle b="on" i="off">
        <a:font>
          <a:latin typeface="Calibri"/>
          <a:ea typeface="Calibri"/>
          <a:cs typeface="Calibri"/>
        </a:font>
        <a:schemeClr val="lt1"/>
      </a:tcTxStyle>
      <a:tcStyle>
        <a:fill>
          <a:solidFill>
            <a:schemeClr val="accent4"/>
          </a:solidFill>
        </a:fill>
      </a:tcStyle>
    </a:lastCol>
    <a:firstCol>
      <a:tcTxStyle b="on" i="off">
        <a:font>
          <a:latin typeface="Calibri"/>
          <a:ea typeface="Calibri"/>
          <a:cs typeface="Calibri"/>
        </a:font>
        <a:schemeClr val="lt1"/>
      </a:tcTxStyle>
      <a:tcStyle>
        <a:fill>
          <a:solidFill>
            <a:schemeClr val="accent4"/>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attrocentoSans-boldItalic.fntdata"/><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QuattrocentoSans-regular.fntdata"/><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QuattrocentoSans-italic.fntdata"/><Relationship Id="rId6" Type="http://schemas.openxmlformats.org/officeDocument/2006/relationships/notesMaster" Target="notesMasters/notesMaster1.xml"/><Relationship Id="rId18" Type="http://schemas.openxmlformats.org/officeDocument/2006/relationships/font" Target="fonts/QuattrocentoSans-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6" name="Shape 6"/>
        <p:cNvGrpSpPr/>
        <p:nvPr/>
      </p:nvGrpSpPr>
      <p:grpSpPr>
        <a:xfrm>
          <a:off x="0" y="0"/>
          <a:ext cx="0" cy="0"/>
          <a:chOff x="0" y="0"/>
          <a:chExt cx="0" cy="0"/>
        </a:xfrm>
      </p:grpSpPr>
      <p:sp>
        <p:nvSpPr>
          <p:cNvPr id="7" name="Google Shape;7;p12"/>
          <p:cNvSpPr txBox="1"/>
          <p:nvPr>
            <p:ph type="title"/>
          </p:nvPr>
        </p:nvSpPr>
        <p:spPr>
          <a:xfrm>
            <a:off x="628650" y="273844"/>
            <a:ext cx="7886700" cy="99417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2"/>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9" name="Google Shape;9;p12"/>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10" name="Google Shape;10;p12"/>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11" name="Google Shape;11;p12"/>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350" u="none" cap="none" strike="noStrike">
                <a:solidFill>
                  <a:schemeClr val="dk1"/>
                </a:solidFill>
                <a:latin typeface="Calibri"/>
                <a:ea typeface="Calibri"/>
                <a:cs typeface="Calibri"/>
                <a:sym typeface="Calibri"/>
              </a:defRPr>
            </a:lvl1pPr>
            <a:lvl2pPr indent="0" lvl="1" marL="0" marR="0" rtl="0" algn="l">
              <a:spcBef>
                <a:spcPts val="0"/>
              </a:spcBef>
              <a:buNone/>
              <a:defRPr b="0" i="0" sz="1350" u="none" cap="none" strike="noStrike">
                <a:solidFill>
                  <a:schemeClr val="dk1"/>
                </a:solidFill>
                <a:latin typeface="Calibri"/>
                <a:ea typeface="Calibri"/>
                <a:cs typeface="Calibri"/>
                <a:sym typeface="Calibri"/>
              </a:defRPr>
            </a:lvl2pPr>
            <a:lvl3pPr indent="0" lvl="2" marL="0" marR="0" rtl="0" algn="l">
              <a:spcBef>
                <a:spcPts val="0"/>
              </a:spcBef>
              <a:buNone/>
              <a:defRPr b="0" i="0" sz="1350" u="none" cap="none" strike="noStrike">
                <a:solidFill>
                  <a:schemeClr val="dk1"/>
                </a:solidFill>
                <a:latin typeface="Calibri"/>
                <a:ea typeface="Calibri"/>
                <a:cs typeface="Calibri"/>
                <a:sym typeface="Calibri"/>
              </a:defRPr>
            </a:lvl3pPr>
            <a:lvl4pPr indent="0" lvl="3" marL="0" marR="0" rtl="0" algn="l">
              <a:spcBef>
                <a:spcPts val="0"/>
              </a:spcBef>
              <a:buNone/>
              <a:defRPr b="0" i="0" sz="1350" u="none" cap="none" strike="noStrike">
                <a:solidFill>
                  <a:schemeClr val="dk1"/>
                </a:solidFill>
                <a:latin typeface="Calibri"/>
                <a:ea typeface="Calibri"/>
                <a:cs typeface="Calibri"/>
                <a:sym typeface="Calibri"/>
              </a:defRPr>
            </a:lvl4pPr>
            <a:lvl5pPr indent="0" lvl="4" marL="0" marR="0" rtl="0" algn="l">
              <a:spcBef>
                <a:spcPts val="0"/>
              </a:spcBef>
              <a:buNone/>
              <a:defRPr b="0" i="0" sz="1350" u="none" cap="none" strike="noStrike">
                <a:solidFill>
                  <a:schemeClr val="dk1"/>
                </a:solidFill>
                <a:latin typeface="Calibri"/>
                <a:ea typeface="Calibri"/>
                <a:cs typeface="Calibri"/>
                <a:sym typeface="Calibri"/>
              </a:defRPr>
            </a:lvl5pPr>
            <a:lvl6pPr indent="0" lvl="5" marL="0" marR="0" rtl="0" algn="l">
              <a:spcBef>
                <a:spcPts val="0"/>
              </a:spcBef>
              <a:buNone/>
              <a:defRPr b="0" i="0" sz="1350" u="none" cap="none" strike="noStrike">
                <a:solidFill>
                  <a:schemeClr val="dk1"/>
                </a:solidFill>
                <a:latin typeface="Calibri"/>
                <a:ea typeface="Calibri"/>
                <a:cs typeface="Calibri"/>
                <a:sym typeface="Calibri"/>
              </a:defRPr>
            </a:lvl6pPr>
            <a:lvl7pPr indent="0" lvl="6" marL="0" marR="0" rtl="0" algn="l">
              <a:spcBef>
                <a:spcPts val="0"/>
              </a:spcBef>
              <a:buNone/>
              <a:defRPr b="0" i="0" sz="1350" u="none" cap="none" strike="noStrike">
                <a:solidFill>
                  <a:schemeClr val="dk1"/>
                </a:solidFill>
                <a:latin typeface="Calibri"/>
                <a:ea typeface="Calibri"/>
                <a:cs typeface="Calibri"/>
                <a:sym typeface="Calibri"/>
              </a:defRPr>
            </a:lvl7pPr>
            <a:lvl8pPr indent="0" lvl="7" marL="0" marR="0" rtl="0" algn="l">
              <a:spcBef>
                <a:spcPts val="0"/>
              </a:spcBef>
              <a:buNone/>
              <a:defRPr b="0" i="0" sz="1350" u="none" cap="none" strike="noStrike">
                <a:solidFill>
                  <a:schemeClr val="dk1"/>
                </a:solidFill>
                <a:latin typeface="Calibri"/>
                <a:ea typeface="Calibri"/>
                <a:cs typeface="Calibri"/>
                <a:sym typeface="Calibri"/>
              </a:defRPr>
            </a:lvl8pPr>
            <a:lvl9pPr indent="0" lvl="8" marL="0" marR="0" rtl="0" algn="l">
              <a:spcBef>
                <a:spcPts val="0"/>
              </a:spcBef>
              <a:buNone/>
              <a:defRPr b="0" i="0" sz="135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2" name="Shape 12"/>
        <p:cNvGrpSpPr/>
        <p:nvPr/>
      </p:nvGrpSpPr>
      <p:grpSpPr>
        <a:xfrm>
          <a:off x="0" y="0"/>
          <a:ext cx="0" cy="0"/>
          <a:chOff x="0" y="0"/>
          <a:chExt cx="0" cy="0"/>
        </a:xfrm>
      </p:grpSpPr>
      <p:sp>
        <p:nvSpPr>
          <p:cNvPr id="13" name="Google Shape;13;p13"/>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13"/>
          <p:cNvSpPr txBox="1"/>
          <p:nvPr>
            <p:ph idx="1" type="subTitle"/>
          </p:nvPr>
        </p:nvSpPr>
        <p:spPr>
          <a:xfrm>
            <a:off x="1143000" y="2701528"/>
            <a:ext cx="6858000" cy="124182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75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1pPr>
            <a:lvl2pPr lvl="1" marR="0" rtl="0" algn="ctr">
              <a:lnSpc>
                <a:spcPct val="90000"/>
              </a:lnSpc>
              <a:spcBef>
                <a:spcPts val="375"/>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2pPr>
            <a:lvl3pPr lvl="2" marR="0" rtl="0" algn="ctr">
              <a:lnSpc>
                <a:spcPct val="90000"/>
              </a:lnSpc>
              <a:spcBef>
                <a:spcPts val="375"/>
              </a:spcBef>
              <a:spcAft>
                <a:spcPts val="0"/>
              </a:spcAft>
              <a:buClr>
                <a:schemeClr val="dk1"/>
              </a:buClr>
              <a:buSzPts val="1350"/>
              <a:buFont typeface="Arial"/>
              <a:buNone/>
              <a:defRPr b="0" i="0" sz="1350" u="none" cap="none" strike="noStrike">
                <a:solidFill>
                  <a:schemeClr val="dk1"/>
                </a:solidFill>
                <a:latin typeface="Calibri"/>
                <a:ea typeface="Calibri"/>
                <a:cs typeface="Calibri"/>
                <a:sym typeface="Calibri"/>
              </a:defRPr>
            </a:lvl3pPr>
            <a:lvl4pPr lvl="3" marR="0" rtl="0" algn="ctr">
              <a:lnSpc>
                <a:spcPct val="90000"/>
              </a:lnSpc>
              <a:spcBef>
                <a:spcPts val="375"/>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4pPr>
            <a:lvl5pPr lvl="4" marR="0" rtl="0" algn="ctr">
              <a:lnSpc>
                <a:spcPct val="90000"/>
              </a:lnSpc>
              <a:spcBef>
                <a:spcPts val="375"/>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5pPr>
            <a:lvl6pPr lvl="5" marR="0" rtl="0" algn="ctr">
              <a:lnSpc>
                <a:spcPct val="90000"/>
              </a:lnSpc>
              <a:spcBef>
                <a:spcPts val="375"/>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375"/>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375"/>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375"/>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sp>
        <p:nvSpPr>
          <p:cNvPr id="15" name="Google Shape;15;p13"/>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16" name="Google Shape;16;p13"/>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17" name="Google Shape;17;p13"/>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18" name="Shape 18"/>
        <p:cNvGrpSpPr/>
        <p:nvPr/>
      </p:nvGrpSpPr>
      <p:grpSpPr>
        <a:xfrm>
          <a:off x="0" y="0"/>
          <a:ext cx="0" cy="0"/>
          <a:chOff x="0" y="0"/>
          <a:chExt cx="0" cy="0"/>
        </a:xfrm>
      </p:grpSpPr>
      <p:sp>
        <p:nvSpPr>
          <p:cNvPr id="19" name="Google Shape;19;p14"/>
          <p:cNvSpPr txBox="1"/>
          <p:nvPr>
            <p:ph type="title"/>
          </p:nvPr>
        </p:nvSpPr>
        <p:spPr>
          <a:xfrm>
            <a:off x="623888" y="1282305"/>
            <a:ext cx="7886700" cy="2139553"/>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4500"/>
              <a:buFont typeface="Calibri"/>
              <a:buNone/>
              <a:defRPr b="0" i="0" sz="45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 name="Google Shape;20;p14"/>
          <p:cNvSpPr txBox="1"/>
          <p:nvPr>
            <p:ph idx="1" type="body"/>
          </p:nvPr>
        </p:nvSpPr>
        <p:spPr>
          <a:xfrm>
            <a:off x="623888" y="3442099"/>
            <a:ext cx="7886700" cy="112514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75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1pPr>
            <a:lvl2pPr indent="-228600" lvl="1" marL="914400" marR="0" rtl="0" algn="l">
              <a:lnSpc>
                <a:spcPct val="90000"/>
              </a:lnSpc>
              <a:spcBef>
                <a:spcPts val="375"/>
              </a:spcBef>
              <a:spcAft>
                <a:spcPts val="0"/>
              </a:spcAft>
              <a:buClr>
                <a:srgbClr val="888888"/>
              </a:buClr>
              <a:buSzPts val="1500"/>
              <a:buFont typeface="Arial"/>
              <a:buNone/>
              <a:defRPr b="0" i="0" sz="15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375"/>
              </a:spcBef>
              <a:spcAft>
                <a:spcPts val="0"/>
              </a:spcAft>
              <a:buClr>
                <a:srgbClr val="888888"/>
              </a:buClr>
              <a:buSzPts val="1350"/>
              <a:buFont typeface="Arial"/>
              <a:buNone/>
              <a:defRPr b="0" i="0" sz="1350" u="none" cap="none" strike="noStrike">
                <a:solidFill>
                  <a:srgbClr val="888888"/>
                </a:solidFill>
                <a:latin typeface="Calibri"/>
                <a:ea typeface="Calibri"/>
                <a:cs typeface="Calibri"/>
                <a:sym typeface="Calibri"/>
              </a:defRPr>
            </a:lvl3pPr>
            <a:lvl4pPr indent="-228600" lvl="3" marL="1828800" marR="0" rtl="0" algn="l">
              <a:lnSpc>
                <a:spcPct val="90000"/>
              </a:lnSpc>
              <a:spcBef>
                <a:spcPts val="375"/>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375"/>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375"/>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375"/>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375"/>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375"/>
              </a:spcBef>
              <a:spcAft>
                <a:spcPts val="0"/>
              </a:spcAft>
              <a:buClr>
                <a:srgbClr val="888888"/>
              </a:buClr>
              <a:buSzPts val="1200"/>
              <a:buFont typeface="Arial"/>
              <a:buNone/>
              <a:defRPr b="0" i="0" sz="1200" u="none" cap="none" strike="noStrike">
                <a:solidFill>
                  <a:srgbClr val="888888"/>
                </a:solidFill>
                <a:latin typeface="Calibri"/>
                <a:ea typeface="Calibri"/>
                <a:cs typeface="Calibri"/>
                <a:sym typeface="Calibri"/>
              </a:defRPr>
            </a:lvl9pPr>
          </a:lstStyle>
          <a:p/>
        </p:txBody>
      </p:sp>
      <p:sp>
        <p:nvSpPr>
          <p:cNvPr id="21" name="Google Shape;21;p14"/>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22" name="Google Shape;22;p14"/>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23" name="Google Shape;23;p14"/>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24" name="Shape 24"/>
        <p:cNvGrpSpPr/>
        <p:nvPr/>
      </p:nvGrpSpPr>
      <p:grpSpPr>
        <a:xfrm>
          <a:off x="0" y="0"/>
          <a:ext cx="0" cy="0"/>
          <a:chOff x="0" y="0"/>
          <a:chExt cx="0" cy="0"/>
        </a:xfrm>
      </p:grpSpPr>
      <p:sp>
        <p:nvSpPr>
          <p:cNvPr id="25" name="Google Shape;25;p15"/>
          <p:cNvSpPr txBox="1"/>
          <p:nvPr>
            <p:ph type="title"/>
          </p:nvPr>
        </p:nvSpPr>
        <p:spPr>
          <a:xfrm>
            <a:off x="628650" y="273844"/>
            <a:ext cx="7886700" cy="99417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 name="Google Shape;26;p15"/>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27" name="Google Shape;27;p15"/>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28" name="Google Shape;28;p15"/>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29" name="Google Shape;29;p15"/>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30" name="Google Shape;30;p15"/>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31" name="Shape 31"/>
        <p:cNvGrpSpPr/>
        <p:nvPr/>
      </p:nvGrpSpPr>
      <p:grpSpPr>
        <a:xfrm>
          <a:off x="0" y="0"/>
          <a:ext cx="0" cy="0"/>
          <a:chOff x="0" y="0"/>
          <a:chExt cx="0" cy="0"/>
        </a:xfrm>
      </p:grpSpPr>
      <p:sp>
        <p:nvSpPr>
          <p:cNvPr id="32" name="Google Shape;32;p16"/>
          <p:cNvSpPr txBox="1"/>
          <p:nvPr>
            <p:ph type="title"/>
          </p:nvPr>
        </p:nvSpPr>
        <p:spPr>
          <a:xfrm>
            <a:off x="629841" y="273844"/>
            <a:ext cx="7886700" cy="99417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Google Shape;33;p16"/>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75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1pPr>
            <a:lvl2pPr indent="-228600" lvl="1" marL="914400" marR="0" rtl="0" algn="l">
              <a:lnSpc>
                <a:spcPct val="90000"/>
              </a:lnSpc>
              <a:spcBef>
                <a:spcPts val="375"/>
              </a:spcBef>
              <a:spcAft>
                <a:spcPts val="0"/>
              </a:spcAft>
              <a:buClr>
                <a:schemeClr val="dk1"/>
              </a:buClr>
              <a:buSzPts val="1500"/>
              <a:buFont typeface="Arial"/>
              <a:buNone/>
              <a:defRPr b="1" i="0" sz="1500" u="none" cap="none" strike="noStrike">
                <a:solidFill>
                  <a:schemeClr val="dk1"/>
                </a:solidFill>
                <a:latin typeface="Calibri"/>
                <a:ea typeface="Calibri"/>
                <a:cs typeface="Calibri"/>
                <a:sym typeface="Calibri"/>
              </a:defRPr>
            </a:lvl2pPr>
            <a:lvl3pPr indent="-228600" lvl="2" marL="1371600" marR="0" rtl="0" algn="l">
              <a:lnSpc>
                <a:spcPct val="90000"/>
              </a:lnSpc>
              <a:spcBef>
                <a:spcPts val="375"/>
              </a:spcBef>
              <a:spcAft>
                <a:spcPts val="0"/>
              </a:spcAft>
              <a:buClr>
                <a:schemeClr val="dk1"/>
              </a:buClr>
              <a:buSzPts val="1350"/>
              <a:buFont typeface="Arial"/>
              <a:buNone/>
              <a:defRPr b="1" i="0" sz="1350" u="none" cap="none" strike="noStrike">
                <a:solidFill>
                  <a:schemeClr val="dk1"/>
                </a:solidFill>
                <a:latin typeface="Calibri"/>
                <a:ea typeface="Calibri"/>
                <a:cs typeface="Calibri"/>
                <a:sym typeface="Calibri"/>
              </a:defRPr>
            </a:lvl3pPr>
            <a:lvl4pPr indent="-228600" lvl="3" marL="18288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4pPr>
            <a:lvl5pPr indent="-228600" lvl="4" marL="22860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5pPr>
            <a:lvl6pPr indent="-228600" lvl="5" marL="27432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34" name="Google Shape;34;p16"/>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35" name="Google Shape;35;p16"/>
          <p:cNvSpPr txBox="1"/>
          <p:nvPr>
            <p:ph idx="3" type="body"/>
          </p:nvPr>
        </p:nvSpPr>
        <p:spPr>
          <a:xfrm>
            <a:off x="4629152" y="1260872"/>
            <a:ext cx="3887391" cy="617934"/>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75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1pPr>
            <a:lvl2pPr indent="-228600" lvl="1" marL="914400" marR="0" rtl="0" algn="l">
              <a:lnSpc>
                <a:spcPct val="90000"/>
              </a:lnSpc>
              <a:spcBef>
                <a:spcPts val="375"/>
              </a:spcBef>
              <a:spcAft>
                <a:spcPts val="0"/>
              </a:spcAft>
              <a:buClr>
                <a:schemeClr val="dk1"/>
              </a:buClr>
              <a:buSzPts val="1500"/>
              <a:buFont typeface="Arial"/>
              <a:buNone/>
              <a:defRPr b="1" i="0" sz="1500" u="none" cap="none" strike="noStrike">
                <a:solidFill>
                  <a:schemeClr val="dk1"/>
                </a:solidFill>
                <a:latin typeface="Calibri"/>
                <a:ea typeface="Calibri"/>
                <a:cs typeface="Calibri"/>
                <a:sym typeface="Calibri"/>
              </a:defRPr>
            </a:lvl2pPr>
            <a:lvl3pPr indent="-228600" lvl="2" marL="1371600" marR="0" rtl="0" algn="l">
              <a:lnSpc>
                <a:spcPct val="90000"/>
              </a:lnSpc>
              <a:spcBef>
                <a:spcPts val="375"/>
              </a:spcBef>
              <a:spcAft>
                <a:spcPts val="0"/>
              </a:spcAft>
              <a:buClr>
                <a:schemeClr val="dk1"/>
              </a:buClr>
              <a:buSzPts val="1350"/>
              <a:buFont typeface="Arial"/>
              <a:buNone/>
              <a:defRPr b="1" i="0" sz="1350" u="none" cap="none" strike="noStrike">
                <a:solidFill>
                  <a:schemeClr val="dk1"/>
                </a:solidFill>
                <a:latin typeface="Calibri"/>
                <a:ea typeface="Calibri"/>
                <a:cs typeface="Calibri"/>
                <a:sym typeface="Calibri"/>
              </a:defRPr>
            </a:lvl3pPr>
            <a:lvl4pPr indent="-228600" lvl="3" marL="18288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4pPr>
            <a:lvl5pPr indent="-228600" lvl="4" marL="22860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5pPr>
            <a:lvl6pPr indent="-228600" lvl="5" marL="27432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6pPr>
            <a:lvl7pPr indent="-228600" lvl="6" marL="32004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7pPr>
            <a:lvl8pPr indent="-228600" lvl="7" marL="36576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8pPr>
            <a:lvl9pPr indent="-228600" lvl="8" marL="4114800" marR="0" rtl="0" algn="l">
              <a:lnSpc>
                <a:spcPct val="90000"/>
              </a:lnSpc>
              <a:spcBef>
                <a:spcPts val="375"/>
              </a:spcBef>
              <a:spcAft>
                <a:spcPts val="0"/>
              </a:spcAft>
              <a:buClr>
                <a:schemeClr val="dk1"/>
              </a:buClr>
              <a:buSzPts val="1200"/>
              <a:buFont typeface="Arial"/>
              <a:buNone/>
              <a:defRPr b="1" i="0" sz="1200" u="none" cap="none" strike="noStrike">
                <a:solidFill>
                  <a:schemeClr val="dk1"/>
                </a:solidFill>
                <a:latin typeface="Calibri"/>
                <a:ea typeface="Calibri"/>
                <a:cs typeface="Calibri"/>
                <a:sym typeface="Calibri"/>
              </a:defRPr>
            </a:lvl9pPr>
          </a:lstStyle>
          <a:p/>
        </p:txBody>
      </p:sp>
      <p:sp>
        <p:nvSpPr>
          <p:cNvPr id="36" name="Google Shape;36;p16"/>
          <p:cNvSpPr txBox="1"/>
          <p:nvPr>
            <p:ph idx="4" type="body"/>
          </p:nvPr>
        </p:nvSpPr>
        <p:spPr>
          <a:xfrm>
            <a:off x="4629152" y="1878806"/>
            <a:ext cx="3887391" cy="2763441"/>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37" name="Google Shape;37;p16"/>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38" name="Google Shape;38;p16"/>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39" name="Google Shape;39;p16"/>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40" name="Shape 40"/>
        <p:cNvGrpSpPr/>
        <p:nvPr/>
      </p:nvGrpSpPr>
      <p:grpSpPr>
        <a:xfrm>
          <a:off x="0" y="0"/>
          <a:ext cx="0" cy="0"/>
          <a:chOff x="0" y="0"/>
          <a:chExt cx="0" cy="0"/>
        </a:xfrm>
      </p:grpSpPr>
      <p:sp>
        <p:nvSpPr>
          <p:cNvPr id="41" name="Google Shape;41;p17"/>
          <p:cNvSpPr txBox="1"/>
          <p:nvPr>
            <p:ph type="title"/>
          </p:nvPr>
        </p:nvSpPr>
        <p:spPr>
          <a:xfrm>
            <a:off x="628650" y="273844"/>
            <a:ext cx="7886700" cy="99417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Google Shape;42;p17"/>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43" name="Google Shape;43;p17"/>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44" name="Google Shape;44;p17"/>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45" name="Shape 45"/>
        <p:cNvGrpSpPr/>
        <p:nvPr/>
      </p:nvGrpSpPr>
      <p:grpSpPr>
        <a:xfrm>
          <a:off x="0" y="0"/>
          <a:ext cx="0" cy="0"/>
          <a:chOff x="0" y="0"/>
          <a:chExt cx="0" cy="0"/>
        </a:xfrm>
      </p:grpSpPr>
      <p:sp>
        <p:nvSpPr>
          <p:cNvPr id="46" name="Google Shape;46;p18"/>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47" name="Google Shape;47;p18"/>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48" name="Google Shape;48;p18"/>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49" name="Shape 49"/>
        <p:cNvGrpSpPr/>
        <p:nvPr/>
      </p:nvGrpSpPr>
      <p:grpSpPr>
        <a:xfrm>
          <a:off x="0" y="0"/>
          <a:ext cx="0" cy="0"/>
          <a:chOff x="0" y="0"/>
          <a:chExt cx="0" cy="0"/>
        </a:xfrm>
      </p:grpSpPr>
      <p:sp>
        <p:nvSpPr>
          <p:cNvPr id="50" name="Google Shape;50;p19"/>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Google Shape;51;p19"/>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Autofit/>
          </a:bodyPr>
          <a:lstStyle>
            <a:lvl1pPr indent="-381000" lvl="0" marL="457200" marR="0" rtl="0" algn="l">
              <a:lnSpc>
                <a:spcPct val="90000"/>
              </a:lnSpc>
              <a:spcBef>
                <a:spcPts val="75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61950" lvl="1" marL="914400" marR="0" rtl="0" algn="l">
              <a:lnSpc>
                <a:spcPct val="90000"/>
              </a:lnSpc>
              <a:spcBef>
                <a:spcPts val="375"/>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2pPr>
            <a:lvl3pPr indent="-342900" lvl="2" marL="13716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23850" lvl="3" marL="18288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52" name="Google Shape;52;p19"/>
          <p:cNvSpPr txBox="1"/>
          <p:nvPr>
            <p:ph idx="2" type="body"/>
          </p:nvPr>
        </p:nvSpPr>
        <p:spPr>
          <a:xfrm>
            <a:off x="629841" y="1543051"/>
            <a:ext cx="2949178" cy="285869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75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375"/>
              </a:spcBef>
              <a:spcAft>
                <a:spcPts val="0"/>
              </a:spcAft>
              <a:buClr>
                <a:schemeClr val="dk1"/>
              </a:buClr>
              <a:buSzPts val="1050"/>
              <a:buFont typeface="Arial"/>
              <a:buNone/>
              <a:defRPr b="0" i="0" sz="1050" u="none" cap="none" strike="noStrike">
                <a:solidFill>
                  <a:schemeClr val="dk1"/>
                </a:solidFill>
                <a:latin typeface="Calibri"/>
                <a:ea typeface="Calibri"/>
                <a:cs typeface="Calibri"/>
                <a:sym typeface="Calibri"/>
              </a:defRPr>
            </a:lvl2pPr>
            <a:lvl3pPr indent="-228600" lvl="2" marL="1371600" marR="0" rtl="0" algn="l">
              <a:lnSpc>
                <a:spcPct val="90000"/>
              </a:lnSpc>
              <a:spcBef>
                <a:spcPts val="375"/>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4pPr>
            <a:lvl5pPr indent="-228600" lvl="4" marL="22860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5pPr>
            <a:lvl6pPr indent="-228600" lvl="5" marL="27432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6pPr>
            <a:lvl7pPr indent="-228600" lvl="6" marL="32004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7pPr>
            <a:lvl8pPr indent="-228600" lvl="7" marL="36576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8pPr>
            <a:lvl9pPr indent="-228600" lvl="8" marL="41148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9pPr>
          </a:lstStyle>
          <a:p/>
        </p:txBody>
      </p:sp>
      <p:sp>
        <p:nvSpPr>
          <p:cNvPr id="53" name="Google Shape;53;p19"/>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54" name="Google Shape;54;p19"/>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55" name="Google Shape;55;p19"/>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56" name="Shape 56"/>
        <p:cNvGrpSpPr/>
        <p:nvPr/>
      </p:nvGrpSpPr>
      <p:grpSpPr>
        <a:xfrm>
          <a:off x="0" y="0"/>
          <a:ext cx="0" cy="0"/>
          <a:chOff x="0" y="0"/>
          <a:chExt cx="0" cy="0"/>
        </a:xfrm>
      </p:grpSpPr>
      <p:sp>
        <p:nvSpPr>
          <p:cNvPr id="57" name="Google Shape;57;p20"/>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2400"/>
              <a:buFont typeface="Calibri"/>
              <a:buNone/>
              <a:defRPr b="0" i="0" sz="2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 name="Google Shape;58;p20"/>
          <p:cNvSpPr/>
          <p:nvPr>
            <p:ph idx="2" type="pic"/>
          </p:nvPr>
        </p:nvSpPr>
        <p:spPr>
          <a:xfrm>
            <a:off x="3887391" y="740570"/>
            <a:ext cx="4629150" cy="3655219"/>
          </a:xfrm>
          <a:prstGeom prst="rect">
            <a:avLst/>
          </a:prstGeom>
          <a:noFill/>
          <a:ln>
            <a:noFill/>
          </a:ln>
        </p:spPr>
      </p:sp>
      <p:sp>
        <p:nvSpPr>
          <p:cNvPr id="59" name="Google Shape;59;p20"/>
          <p:cNvSpPr txBox="1"/>
          <p:nvPr>
            <p:ph idx="1" type="body"/>
          </p:nvPr>
        </p:nvSpPr>
        <p:spPr>
          <a:xfrm>
            <a:off x="629841" y="1543051"/>
            <a:ext cx="2949178" cy="285869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75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90000"/>
              </a:lnSpc>
              <a:spcBef>
                <a:spcPts val="375"/>
              </a:spcBef>
              <a:spcAft>
                <a:spcPts val="0"/>
              </a:spcAft>
              <a:buClr>
                <a:schemeClr val="dk1"/>
              </a:buClr>
              <a:buSzPts val="1050"/>
              <a:buFont typeface="Arial"/>
              <a:buNone/>
              <a:defRPr b="0" i="0" sz="1050" u="none" cap="none" strike="noStrike">
                <a:solidFill>
                  <a:schemeClr val="dk1"/>
                </a:solidFill>
                <a:latin typeface="Calibri"/>
                <a:ea typeface="Calibri"/>
                <a:cs typeface="Calibri"/>
                <a:sym typeface="Calibri"/>
              </a:defRPr>
            </a:lvl2pPr>
            <a:lvl3pPr indent="-228600" lvl="2" marL="1371600" marR="0" rtl="0" algn="l">
              <a:lnSpc>
                <a:spcPct val="90000"/>
              </a:lnSpc>
              <a:spcBef>
                <a:spcPts val="375"/>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3pPr>
            <a:lvl4pPr indent="-228600" lvl="3" marL="18288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4pPr>
            <a:lvl5pPr indent="-228600" lvl="4" marL="22860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5pPr>
            <a:lvl6pPr indent="-228600" lvl="5" marL="27432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6pPr>
            <a:lvl7pPr indent="-228600" lvl="6" marL="32004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7pPr>
            <a:lvl8pPr indent="-228600" lvl="7" marL="36576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8pPr>
            <a:lvl9pPr indent="-228600" lvl="8" marL="4114800" marR="0" rtl="0" algn="l">
              <a:lnSpc>
                <a:spcPct val="90000"/>
              </a:lnSpc>
              <a:spcBef>
                <a:spcPts val="375"/>
              </a:spcBef>
              <a:spcAft>
                <a:spcPts val="0"/>
              </a:spcAft>
              <a:buClr>
                <a:schemeClr val="dk1"/>
              </a:buClr>
              <a:buSzPts val="750"/>
              <a:buFont typeface="Arial"/>
              <a:buNone/>
              <a:defRPr b="0" i="0" sz="750" u="none" cap="none" strike="noStrike">
                <a:solidFill>
                  <a:schemeClr val="dk1"/>
                </a:solidFill>
                <a:latin typeface="Calibri"/>
                <a:ea typeface="Calibri"/>
                <a:cs typeface="Calibri"/>
                <a:sym typeface="Calibri"/>
              </a:defRPr>
            </a:lvl9pPr>
          </a:lstStyle>
          <a:p/>
        </p:txBody>
      </p:sp>
      <p:sp>
        <p:nvSpPr>
          <p:cNvPr id="60" name="Google Shape;60;p20"/>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61" name="Google Shape;61;p20"/>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62" name="Google Shape;62;p20"/>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63" name="Shape 63"/>
        <p:cNvGrpSpPr/>
        <p:nvPr/>
      </p:nvGrpSpPr>
      <p:grpSpPr>
        <a:xfrm>
          <a:off x="0" y="0"/>
          <a:ext cx="0" cy="0"/>
          <a:chOff x="0" y="0"/>
          <a:chExt cx="0" cy="0"/>
        </a:xfrm>
      </p:grpSpPr>
      <p:sp>
        <p:nvSpPr>
          <p:cNvPr id="64" name="Google Shape;64;p21"/>
          <p:cNvSpPr txBox="1"/>
          <p:nvPr>
            <p:ph type="title"/>
          </p:nvPr>
        </p:nvSpPr>
        <p:spPr>
          <a:xfrm>
            <a:off x="628650" y="273844"/>
            <a:ext cx="7886700" cy="99417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 name="Google Shape;65;p21"/>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66" name="Google Shape;66;p21"/>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67" name="Google Shape;67;p21"/>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68" name="Google Shape;68;p21"/>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垂直排列标题与&#10;文本" type="vertTitleAndTx">
  <p:cSld name="VERTICAL_TITLE_AND_VERTICAL_TEXT">
    <p:spTree>
      <p:nvGrpSpPr>
        <p:cNvPr id="69" name="Shape 69"/>
        <p:cNvGrpSpPr/>
        <p:nvPr/>
      </p:nvGrpSpPr>
      <p:grpSpPr>
        <a:xfrm>
          <a:off x="0" y="0"/>
          <a:ext cx="0" cy="0"/>
          <a:chOff x="0" y="0"/>
          <a:chExt cx="0" cy="0"/>
        </a:xfrm>
      </p:grpSpPr>
      <p:sp>
        <p:nvSpPr>
          <p:cNvPr id="70" name="Google Shape;70;p22"/>
          <p:cNvSpPr txBox="1"/>
          <p:nvPr>
            <p:ph type="title"/>
          </p:nvPr>
        </p:nvSpPr>
        <p:spPr>
          <a:xfrm rot="5400000">
            <a:off x="5350074" y="1467447"/>
            <a:ext cx="4358879" cy="197167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1" name="Google Shape;71;p22"/>
          <p:cNvSpPr txBox="1"/>
          <p:nvPr>
            <p:ph idx="1" type="body"/>
          </p:nvPr>
        </p:nvSpPr>
        <p:spPr>
          <a:xfrm rot="5400000">
            <a:off x="1349575" y="-447078"/>
            <a:ext cx="4358879" cy="5800725"/>
          </a:xfrm>
          <a:prstGeom prst="rect">
            <a:avLst/>
          </a:prstGeom>
          <a:noFill/>
          <a:ln>
            <a:noFill/>
          </a:ln>
        </p:spPr>
        <p:txBody>
          <a:bodyPr anchorCtr="0" anchor="t" bIns="45700" lIns="91425" spcFirstLastPara="1" rIns="91425" wrap="square" tIns="45700">
            <a:no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72" name="Google Shape;72;p22"/>
          <p:cNvSpPr txBox="1"/>
          <p:nvPr>
            <p:ph idx="10" type="dt"/>
          </p:nvPr>
        </p:nvSpPr>
        <p:spPr>
          <a:xfrm>
            <a:off x="628650" y="4767264"/>
            <a:ext cx="20574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73" name="Google Shape;73;p22"/>
          <p:cNvSpPr txBox="1"/>
          <p:nvPr>
            <p:ph idx="11" type="ftr"/>
          </p:nvPr>
        </p:nvSpPr>
        <p:spPr>
          <a:xfrm>
            <a:off x="3028950" y="4767264"/>
            <a:ext cx="3086100" cy="273844"/>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350">
                <a:solidFill>
                  <a:schemeClr val="dk1"/>
                </a:solidFill>
                <a:latin typeface="Calibri"/>
                <a:ea typeface="Calibri"/>
                <a:cs typeface="Calibri"/>
                <a:sym typeface="Calibri"/>
              </a:defRPr>
            </a:lvl1pPr>
            <a:lvl2pPr lvl="1"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350" u="none" cap="none" strike="noStrike">
                <a:solidFill>
                  <a:schemeClr val="dk1"/>
                </a:solidFill>
                <a:latin typeface="Calibri"/>
                <a:ea typeface="Calibri"/>
                <a:cs typeface="Calibri"/>
                <a:sym typeface="Calibri"/>
              </a:defRPr>
            </a:lvl9pPr>
          </a:lstStyle>
          <a:p/>
        </p:txBody>
      </p:sp>
      <p:sp>
        <p:nvSpPr>
          <p:cNvPr id="74" name="Google Shape;74;p22"/>
          <p:cNvSpPr txBox="1"/>
          <p:nvPr>
            <p:ph idx="12" type="sldNum"/>
          </p:nvPr>
        </p:nvSpPr>
        <p:spPr>
          <a:xfrm>
            <a:off x="6457950" y="4767264"/>
            <a:ext cx="2057400" cy="273844"/>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350">
                <a:solidFill>
                  <a:schemeClr val="dk1"/>
                </a:solidFill>
                <a:latin typeface="Calibri"/>
                <a:ea typeface="Calibri"/>
                <a:cs typeface="Calibri"/>
                <a:sym typeface="Calibri"/>
              </a:defRPr>
            </a:lvl1pPr>
            <a:lvl2pPr indent="0" lvl="1" marL="0" marR="0" rtl="0" algn="l">
              <a:spcBef>
                <a:spcPts val="0"/>
              </a:spcBef>
              <a:buNone/>
              <a:defRPr sz="1350">
                <a:solidFill>
                  <a:schemeClr val="dk1"/>
                </a:solidFill>
                <a:latin typeface="Calibri"/>
                <a:ea typeface="Calibri"/>
                <a:cs typeface="Calibri"/>
                <a:sym typeface="Calibri"/>
              </a:defRPr>
            </a:lvl2pPr>
            <a:lvl3pPr indent="0" lvl="2" marL="0" marR="0" rtl="0" algn="l">
              <a:spcBef>
                <a:spcPts val="0"/>
              </a:spcBef>
              <a:buNone/>
              <a:defRPr sz="1350">
                <a:solidFill>
                  <a:schemeClr val="dk1"/>
                </a:solidFill>
                <a:latin typeface="Calibri"/>
                <a:ea typeface="Calibri"/>
                <a:cs typeface="Calibri"/>
                <a:sym typeface="Calibri"/>
              </a:defRPr>
            </a:lvl3pPr>
            <a:lvl4pPr indent="0" lvl="3" marL="0" marR="0" rtl="0" algn="l">
              <a:spcBef>
                <a:spcPts val="0"/>
              </a:spcBef>
              <a:buNone/>
              <a:defRPr sz="1350">
                <a:solidFill>
                  <a:schemeClr val="dk1"/>
                </a:solidFill>
                <a:latin typeface="Calibri"/>
                <a:ea typeface="Calibri"/>
                <a:cs typeface="Calibri"/>
                <a:sym typeface="Calibri"/>
              </a:defRPr>
            </a:lvl4pPr>
            <a:lvl5pPr indent="0" lvl="4" marL="0" marR="0" rtl="0" algn="l">
              <a:spcBef>
                <a:spcPts val="0"/>
              </a:spcBef>
              <a:buNone/>
              <a:defRPr sz="1350">
                <a:solidFill>
                  <a:schemeClr val="dk1"/>
                </a:solidFill>
                <a:latin typeface="Calibri"/>
                <a:ea typeface="Calibri"/>
                <a:cs typeface="Calibri"/>
                <a:sym typeface="Calibri"/>
              </a:defRPr>
            </a:lvl5pPr>
            <a:lvl6pPr indent="0" lvl="5" marL="0" marR="0" rtl="0" algn="l">
              <a:spcBef>
                <a:spcPts val="0"/>
              </a:spcBef>
              <a:buNone/>
              <a:defRPr sz="1350">
                <a:solidFill>
                  <a:schemeClr val="dk1"/>
                </a:solidFill>
                <a:latin typeface="Calibri"/>
                <a:ea typeface="Calibri"/>
                <a:cs typeface="Calibri"/>
                <a:sym typeface="Calibri"/>
              </a:defRPr>
            </a:lvl6pPr>
            <a:lvl7pPr indent="0" lvl="6" marL="0" marR="0" rtl="0" algn="l">
              <a:spcBef>
                <a:spcPts val="0"/>
              </a:spcBef>
              <a:buNone/>
              <a:defRPr sz="1350">
                <a:solidFill>
                  <a:schemeClr val="dk1"/>
                </a:solidFill>
                <a:latin typeface="Calibri"/>
                <a:ea typeface="Calibri"/>
                <a:cs typeface="Calibri"/>
                <a:sym typeface="Calibri"/>
              </a:defRPr>
            </a:lvl7pPr>
            <a:lvl8pPr indent="0" lvl="7" marL="0" marR="0" rtl="0" algn="l">
              <a:spcBef>
                <a:spcPts val="0"/>
              </a:spcBef>
              <a:buNone/>
              <a:defRPr sz="1350">
                <a:solidFill>
                  <a:schemeClr val="dk1"/>
                </a:solidFill>
                <a:latin typeface="Calibri"/>
                <a:ea typeface="Calibri"/>
                <a:cs typeface="Calibri"/>
                <a:sym typeface="Calibri"/>
              </a:defRPr>
            </a:lvl8pPr>
            <a:lvl9pPr indent="0" lvl="8" marL="0" marR="0" rtl="0" algn="l">
              <a:spcBef>
                <a:spcPts val="0"/>
              </a:spcBef>
              <a:buNone/>
              <a:defRPr sz="135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zh-T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F2F2"/>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7.png"/><Relationship Id="rId5"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1.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suborg.kiwu.ac.kr/international/cms/FR_CON/index.do?MENU_ID=300" TargetMode="External"/><Relationship Id="rId4" Type="http://schemas.openxmlformats.org/officeDocument/2006/relationships/image" Target="../media/image2.png"/><Relationship Id="rId5"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4.jpg"/><Relationship Id="rId4" Type="http://schemas.openxmlformats.org/officeDocument/2006/relationships/image" Target="../media/image16.jpg"/><Relationship Id="rId5"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9.png"/><Relationship Id="rId11" Type="http://schemas.openxmlformats.org/officeDocument/2006/relationships/image" Target="../media/image22.png"/><Relationship Id="rId10" Type="http://schemas.openxmlformats.org/officeDocument/2006/relationships/image" Target="../media/image25.png"/><Relationship Id="rId12" Type="http://schemas.openxmlformats.org/officeDocument/2006/relationships/image" Target="../media/image28.png"/><Relationship Id="rId9"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19.png"/><Relationship Id="rId8"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
          <p:cNvSpPr/>
          <p:nvPr/>
        </p:nvSpPr>
        <p:spPr>
          <a:xfrm>
            <a:off x="1384279" y="946151"/>
            <a:ext cx="6610350" cy="3573463"/>
          </a:xfrm>
          <a:custGeom>
            <a:rect b="b" l="l" r="r" t="t"/>
            <a:pathLst>
              <a:path extrusionOk="0" h="1870" w="3458">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350">
              <a:solidFill>
                <a:schemeClr val="dk1"/>
              </a:solidFill>
              <a:latin typeface="Calibri"/>
              <a:ea typeface="Calibri"/>
              <a:cs typeface="Calibri"/>
              <a:sym typeface="Calibri"/>
            </a:endParaRPr>
          </a:p>
        </p:txBody>
      </p:sp>
      <p:graphicFrame>
        <p:nvGraphicFramePr>
          <p:cNvPr id="80" name="Google Shape;80;p1"/>
          <p:cNvGraphicFramePr/>
          <p:nvPr/>
        </p:nvGraphicFramePr>
        <p:xfrm>
          <a:off x="1073451" y="2594250"/>
          <a:ext cx="3000000" cy="3000000"/>
        </p:xfrm>
        <a:graphic>
          <a:graphicData uri="http://schemas.openxmlformats.org/drawingml/2006/table">
            <a:tbl>
              <a:tblPr bandRow="1" firstRow="1">
                <a:noFill/>
                <a:tableStyleId>{E5C55255-6C77-44CC-A288-A6EEA883572E}</a:tableStyleId>
              </a:tblPr>
              <a:tblGrid>
                <a:gridCol w="1953075"/>
                <a:gridCol w="2807600"/>
                <a:gridCol w="2244325"/>
              </a:tblGrid>
              <a:tr h="538000">
                <a:tc>
                  <a:txBody>
                    <a:bodyPr/>
                    <a:lstStyle/>
                    <a:p>
                      <a:pPr indent="0" lvl="0" marL="0" marR="0" rtl="0" algn="ctr">
                        <a:spcBef>
                          <a:spcPts val="0"/>
                        </a:spcBef>
                        <a:spcAft>
                          <a:spcPts val="0"/>
                        </a:spcAft>
                        <a:buNone/>
                      </a:pPr>
                      <a:r>
                        <a:rPr lang="zh-TW" sz="1400" u="none" cap="none" strike="noStrike"/>
                        <a:t>DS GLOBAL</a:t>
                      </a:r>
                      <a:endParaRPr b="1" sz="1400" u="none" cap="none" strike="noStrike">
                        <a:solidFill>
                          <a:schemeClr val="dk1"/>
                        </a:solidFill>
                        <a:latin typeface="Microsoft Yahei"/>
                        <a:ea typeface="Microsoft Yahei"/>
                        <a:cs typeface="Microsoft Yahei"/>
                        <a:sym typeface="Microsoft Yahei"/>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1400"/>
                        <a:buFont typeface="Calibri"/>
                        <a:buNone/>
                      </a:pPr>
                      <a:r>
                        <a:rPr lang="zh-TW" sz="1400" u="none" cap="none" strike="noStrike"/>
                        <a:t>此次招生學校</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1400"/>
                        <a:buFont typeface="Calibri"/>
                        <a:buNone/>
                      </a:pPr>
                      <a:r>
                        <a:rPr lang="zh-TW" sz="1400" u="none" cap="none" strike="noStrike"/>
                        <a:t>韓國留學 </a:t>
                      </a:r>
                      <a:endParaRPr/>
                    </a:p>
                  </a:txBody>
                  <a:tcPr marT="45725" marB="45725" marR="91450" marL="91450" anchor="ctr"/>
                </a:tc>
              </a:tr>
              <a:tr h="1167700">
                <a:tc>
                  <a:txBody>
                    <a:bodyPr/>
                    <a:lstStyle/>
                    <a:p>
                      <a:pPr indent="-285750" lvl="0" marL="285750" marR="0" rtl="0" algn="l">
                        <a:spcBef>
                          <a:spcPts val="0"/>
                        </a:spcBef>
                        <a:spcAft>
                          <a:spcPts val="0"/>
                        </a:spcAft>
                        <a:buClr>
                          <a:schemeClr val="dk1"/>
                        </a:buClr>
                        <a:buSzPts val="1400"/>
                        <a:buFont typeface="Calibri"/>
                        <a:buChar char="-"/>
                      </a:pPr>
                      <a:r>
                        <a:rPr lang="zh-TW" sz="1400" u="none" cap="none" strike="noStrike"/>
                        <a:t>關於我們</a:t>
                      </a:r>
                      <a:endParaRPr/>
                    </a:p>
                  </a:txBody>
                  <a:tcPr marT="45725" marB="45725" marR="91450" marL="91450"/>
                </a:tc>
                <a:tc>
                  <a:txBody>
                    <a:bodyPr/>
                    <a:lstStyle/>
                    <a:p>
                      <a:pPr indent="-285750" lvl="0" marL="285750" marR="0" rtl="0" algn="l">
                        <a:spcBef>
                          <a:spcPts val="0"/>
                        </a:spcBef>
                        <a:spcAft>
                          <a:spcPts val="0"/>
                        </a:spcAft>
                        <a:buClr>
                          <a:schemeClr val="dk1"/>
                        </a:buClr>
                        <a:buSzPts val="1400"/>
                        <a:buFont typeface="Calibri"/>
                        <a:buChar char="-"/>
                      </a:pPr>
                      <a:r>
                        <a:rPr lang="zh-TW" sz="1400" u="none" cap="none" strike="noStrike"/>
                        <a:t>敬仁女子大學簡介</a:t>
                      </a:r>
                      <a:endParaRPr/>
                    </a:p>
                    <a:p>
                      <a:pPr indent="-285750" lvl="0" marL="285750" marR="0" rtl="0" algn="l">
                        <a:spcBef>
                          <a:spcPts val="0"/>
                        </a:spcBef>
                        <a:spcAft>
                          <a:spcPts val="0"/>
                        </a:spcAft>
                        <a:buClr>
                          <a:schemeClr val="dk1"/>
                        </a:buClr>
                        <a:buSzPts val="1400"/>
                        <a:buFont typeface="Calibri"/>
                        <a:buChar char="-"/>
                      </a:pPr>
                      <a:r>
                        <a:rPr lang="zh-TW" sz="1400" u="none" cap="none" strike="noStrike"/>
                        <a:t>招生科系:國際觀光管理學系</a:t>
                      </a:r>
                      <a:endParaRPr/>
                    </a:p>
                  </a:txBody>
                  <a:tcPr marT="45725" marB="45725" marR="91450" marL="91450"/>
                </a:tc>
                <a:tc>
                  <a:txBody>
                    <a:bodyPr/>
                    <a:lstStyle/>
                    <a:p>
                      <a:pPr indent="-285750" lvl="0" marL="285750" marR="0" rtl="0" algn="l">
                        <a:spcBef>
                          <a:spcPts val="0"/>
                        </a:spcBef>
                        <a:spcAft>
                          <a:spcPts val="0"/>
                        </a:spcAft>
                        <a:buClr>
                          <a:schemeClr val="dk1"/>
                        </a:buClr>
                        <a:buSzPts val="1400"/>
                        <a:buFont typeface="Calibri"/>
                        <a:buChar char="-"/>
                      </a:pPr>
                      <a:r>
                        <a:rPr lang="zh-TW" sz="1400" u="none" cap="none" strike="noStrike"/>
                        <a:t>其他合作</a:t>
                      </a:r>
                      <a:endParaRPr/>
                    </a:p>
                    <a:p>
                      <a:pPr indent="-285750" lvl="0" marL="285750" marR="0" rtl="0" algn="l">
                        <a:spcBef>
                          <a:spcPts val="0"/>
                        </a:spcBef>
                        <a:spcAft>
                          <a:spcPts val="0"/>
                        </a:spcAft>
                        <a:buClr>
                          <a:schemeClr val="dk1"/>
                        </a:buClr>
                        <a:buSzPts val="1400"/>
                        <a:buFont typeface="Calibri"/>
                        <a:buChar char="-"/>
                      </a:pPr>
                      <a:r>
                        <a:rPr lang="zh-TW" sz="1400" u="none" cap="none" strike="noStrike"/>
                        <a:t>目前合作學校</a:t>
                      </a:r>
                      <a:endParaRPr sz="1400" u="none" cap="none" strike="noStrike"/>
                    </a:p>
                  </a:txBody>
                  <a:tcPr marT="45725" marB="45725" marR="91450" marL="91450"/>
                </a:tc>
              </a:tr>
            </a:tbl>
          </a:graphicData>
        </a:graphic>
      </p:graphicFrame>
      <p:sp>
        <p:nvSpPr>
          <p:cNvPr id="81" name="Google Shape;81;p1"/>
          <p:cNvSpPr txBox="1"/>
          <p:nvPr/>
        </p:nvSpPr>
        <p:spPr>
          <a:xfrm>
            <a:off x="1434295" y="1997729"/>
            <a:ext cx="6510317"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500">
                <a:solidFill>
                  <a:srgbClr val="262626"/>
                </a:solidFill>
                <a:latin typeface="Microsoft Yahei"/>
                <a:ea typeface="Microsoft Yahei"/>
                <a:cs typeface="Microsoft Yahei"/>
                <a:sym typeface="Microsoft Yahei"/>
              </a:rPr>
              <a:t>韓國留學提案_敬仁女子大學</a:t>
            </a:r>
            <a:endParaRPr b="1" sz="2500">
              <a:solidFill>
                <a:srgbClr val="262626"/>
              </a:solidFill>
              <a:latin typeface="Microsoft Yahei"/>
              <a:ea typeface="Microsoft Yahei"/>
              <a:cs typeface="Microsoft Yahei"/>
              <a:sym typeface="Microsoft Yahei"/>
            </a:endParaRPr>
          </a:p>
        </p:txBody>
      </p:sp>
      <p:pic>
        <p:nvPicPr>
          <p:cNvPr descr="https://o.remove.bg/downloads/32355867-0466-4904-8cb8-6137fffd18ed/DS_LOGO_3-removebg-preview.png" id="82" name="Google Shape;82;p1"/>
          <p:cNvPicPr preferRelativeResize="0"/>
          <p:nvPr/>
        </p:nvPicPr>
        <p:blipFill rotWithShape="1">
          <a:blip r:embed="rId3">
            <a:alphaModFix/>
          </a:blip>
          <a:srcRect b="0" l="0" r="0" t="0"/>
          <a:stretch/>
        </p:blipFill>
        <p:spPr>
          <a:xfrm>
            <a:off x="2972860" y="619676"/>
            <a:ext cx="3199459" cy="1290105"/>
          </a:xfrm>
          <a:prstGeom prst="rect">
            <a:avLst/>
          </a:prstGeom>
          <a:noFill/>
          <a:ln>
            <a:noFill/>
          </a:ln>
        </p:spPr>
      </p:pic>
    </p:spTree>
  </p:cSld>
  <p:clrMapOvr>
    <a:masterClrMapping/>
  </p:clrMapOvr>
  <mc:AlternateContent>
    <mc:Choice Requires="p14">
      <p:transition spd="med">
        <p14:warp dir="in"/>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1"/>
                                        </p:tgtEl>
                                        <p:attrNameLst>
                                          <p:attrName>style.visibility</p:attrName>
                                        </p:attrNameLst>
                                      </p:cBhvr>
                                      <p:to>
                                        <p:strVal val="visible"/>
                                      </p:to>
                                    </p:set>
                                    <p:animEffect filter="fade" transition="in">
                                      <p:cBhvr>
                                        <p:cTn dur="500"/>
                                        <p:tgtEl>
                                          <p:spTgt spid="81"/>
                                        </p:tgtEl>
                                      </p:cBhvr>
                                    </p:animEffect>
                                  </p:childTnLst>
                                </p:cTn>
                              </p:par>
                              <p:par>
                                <p:cTn fill="hold" nodeType="with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5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grpSp>
        <p:nvGrpSpPr>
          <p:cNvPr id="87" name="Google Shape;87;p2"/>
          <p:cNvGrpSpPr/>
          <p:nvPr/>
        </p:nvGrpSpPr>
        <p:grpSpPr>
          <a:xfrm>
            <a:off x="0" y="245270"/>
            <a:ext cx="342900" cy="257175"/>
            <a:chOff x="0" y="0"/>
            <a:chExt cx="457201" cy="285750"/>
          </a:xfrm>
        </p:grpSpPr>
        <p:sp>
          <p:nvSpPr>
            <p:cNvPr id="88" name="Google Shape;88;p2"/>
            <p:cNvSpPr/>
            <p:nvPr/>
          </p:nvSpPr>
          <p:spPr>
            <a:xfrm>
              <a:off x="0" y="0"/>
              <a:ext cx="342900"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89" name="Google Shape;89;p2"/>
            <p:cNvSpPr/>
            <p:nvPr/>
          </p:nvSpPr>
          <p:spPr>
            <a:xfrm>
              <a:off x="381000" y="0"/>
              <a:ext cx="76201"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90" name="Google Shape;90;p2"/>
          <p:cNvSpPr txBox="1"/>
          <p:nvPr/>
        </p:nvSpPr>
        <p:spPr>
          <a:xfrm>
            <a:off x="421481" y="206420"/>
            <a:ext cx="20764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關於DS GLOBAL</a:t>
            </a:r>
            <a:endParaRPr/>
          </a:p>
        </p:txBody>
      </p:sp>
      <p:sp>
        <p:nvSpPr>
          <p:cNvPr id="91" name="Google Shape;91;p2"/>
          <p:cNvSpPr/>
          <p:nvPr/>
        </p:nvSpPr>
        <p:spPr>
          <a:xfrm>
            <a:off x="347518" y="1956024"/>
            <a:ext cx="3812346" cy="2445101"/>
          </a:xfrm>
          <a:custGeom>
            <a:rect b="b" l="l" r="r" t="t"/>
            <a:pathLst>
              <a:path extrusionOk="0" h="1870" w="3458">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chemeClr val="lt1">
              <a:alpha val="75686"/>
            </a:schemeClr>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350">
              <a:solidFill>
                <a:schemeClr val="dk1"/>
              </a:solidFill>
              <a:latin typeface="Calibri"/>
              <a:ea typeface="Calibri"/>
              <a:cs typeface="Calibri"/>
              <a:sym typeface="Calibri"/>
            </a:endParaRPr>
          </a:p>
        </p:txBody>
      </p:sp>
      <p:sp>
        <p:nvSpPr>
          <p:cNvPr id="92" name="Google Shape;92;p2"/>
          <p:cNvSpPr/>
          <p:nvPr/>
        </p:nvSpPr>
        <p:spPr>
          <a:xfrm>
            <a:off x="648403" y="870194"/>
            <a:ext cx="7849672"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400">
                <a:solidFill>
                  <a:schemeClr val="dk1"/>
                </a:solidFill>
                <a:latin typeface="Microsoft Yahei"/>
                <a:ea typeface="Microsoft Yahei"/>
                <a:cs typeface="Microsoft Yahei"/>
                <a:sym typeface="Microsoft Yahei"/>
              </a:rPr>
              <a:t>        本公司創立於2012年，致力於促進台韓兩地教育活動之交流。目前已與中原大學、明新科技大學、大成高級商工職業學校、世界高級中學等多所學校締結合作關係，透過本公司的牽線，也促成多所台韓高中、大學教育及人才方面的交流。</a:t>
            </a:r>
            <a:endParaRPr sz="1400">
              <a:solidFill>
                <a:schemeClr val="dk1"/>
              </a:solidFill>
              <a:latin typeface="Microsoft Yahei"/>
              <a:ea typeface="Microsoft Yahei"/>
              <a:cs typeface="Microsoft Yahei"/>
              <a:sym typeface="Microsoft Yahei"/>
            </a:endParaRPr>
          </a:p>
        </p:txBody>
      </p:sp>
      <p:sp>
        <p:nvSpPr>
          <p:cNvPr id="93" name="Google Shape;93;p2"/>
          <p:cNvSpPr/>
          <p:nvPr/>
        </p:nvSpPr>
        <p:spPr>
          <a:xfrm>
            <a:off x="4144078" y="1833621"/>
            <a:ext cx="4602592" cy="249299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2012年-與台灣非營利團體「台灣教育中心」業務合作</a:t>
            </a:r>
            <a:endParaRPr sz="1200">
              <a:solidFill>
                <a:srgbClr val="757070"/>
              </a:solidFill>
              <a:latin typeface="Microsoft Yahei"/>
              <a:ea typeface="Microsoft Yahei"/>
              <a:cs typeface="Microsoft Yahei"/>
              <a:sym typeface="Microsoft Yahei"/>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2014~2019年-在韓主辦台灣名門大學說明會</a:t>
            </a:r>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2014年-明新科技大學委任之韓國授權招生中心</a:t>
            </a:r>
            <a:endParaRPr sz="1200">
              <a:solidFill>
                <a:srgbClr val="757070"/>
              </a:solidFill>
              <a:latin typeface="Microsoft Yahei"/>
              <a:ea typeface="Microsoft Yahei"/>
              <a:cs typeface="Microsoft Yahei"/>
              <a:sym typeface="Microsoft Yahei"/>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2016年-中原大學、遠東科技大學、龍華科技大學業務合作</a:t>
            </a:r>
            <a:endParaRPr sz="1200">
              <a:solidFill>
                <a:srgbClr val="757070"/>
              </a:solidFill>
              <a:latin typeface="Microsoft Yahei"/>
              <a:ea typeface="Microsoft Yahei"/>
              <a:cs typeface="Microsoft Yahei"/>
              <a:sym typeface="Microsoft Yahei"/>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2017年-銘傳大學業務合作</a:t>
            </a:r>
            <a:endParaRPr sz="1200">
              <a:solidFill>
                <a:srgbClr val="757070"/>
              </a:solidFill>
              <a:latin typeface="Microsoft Yahei"/>
              <a:ea typeface="Microsoft Yahei"/>
              <a:cs typeface="Microsoft Yahei"/>
              <a:sym typeface="Microsoft Yahei"/>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2017年-高雄地區：立志高中、新光高中、中山工商業務合作</a:t>
            </a:r>
            <a:endParaRPr sz="1200">
              <a:solidFill>
                <a:srgbClr val="757070"/>
              </a:solidFill>
              <a:latin typeface="Microsoft Yahei"/>
              <a:ea typeface="Microsoft Yahei"/>
              <a:cs typeface="Microsoft Yahei"/>
              <a:sym typeface="Microsoft Yahei"/>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2019年-台中地區：大慶高中締結業務</a:t>
            </a:r>
            <a:endParaRPr sz="1200">
              <a:solidFill>
                <a:srgbClr val="757070"/>
              </a:solidFill>
              <a:latin typeface="Microsoft Yahei"/>
              <a:ea typeface="Microsoft Yahei"/>
              <a:cs typeface="Microsoft Yahei"/>
              <a:sym typeface="Microsoft Yahei"/>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2020~2021年-新竹地區：世界高中、磐石高中、東泰高中、治平高中業務合作</a:t>
            </a:r>
            <a:endParaRPr/>
          </a:p>
          <a:p>
            <a:pPr indent="-285750" lvl="0" marL="285750" marR="0" rtl="0" algn="l">
              <a:spcBef>
                <a:spcPts val="0"/>
              </a:spcBef>
              <a:spcAft>
                <a:spcPts val="0"/>
              </a:spcAft>
              <a:buClr>
                <a:srgbClr val="757070"/>
              </a:buClr>
              <a:buSzPts val="1200"/>
              <a:buFont typeface="Arial"/>
              <a:buChar char="•"/>
            </a:pPr>
            <a:r>
              <a:rPr lang="zh-TW" sz="1200">
                <a:solidFill>
                  <a:srgbClr val="757070"/>
                </a:solidFill>
                <a:latin typeface="Microsoft Yahei"/>
                <a:ea typeface="Microsoft Yahei"/>
                <a:cs typeface="Microsoft Yahei"/>
                <a:sym typeface="Microsoft Yahei"/>
              </a:rPr>
              <a:t>2022年：媒合韓國斗源工科大學與台灣明新科技大學業務合作</a:t>
            </a:r>
            <a:endParaRPr/>
          </a:p>
          <a:p>
            <a:pPr indent="-209550" lvl="0" marL="285750" marR="0" rtl="0" algn="l">
              <a:spcBef>
                <a:spcPts val="0"/>
              </a:spcBef>
              <a:spcAft>
                <a:spcPts val="0"/>
              </a:spcAft>
              <a:buClr>
                <a:schemeClr val="dk1"/>
              </a:buClr>
              <a:buSzPts val="1200"/>
              <a:buFont typeface="Arial"/>
              <a:buNone/>
            </a:pPr>
            <a:r>
              <a:t/>
            </a:r>
            <a:endParaRPr sz="1200">
              <a:solidFill>
                <a:srgbClr val="757070"/>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rgbClr val="757070"/>
                </a:solidFill>
                <a:latin typeface="Microsoft Yahei"/>
                <a:ea typeface="Microsoft Yahei"/>
                <a:cs typeface="Microsoft Yahei"/>
                <a:sym typeface="Microsoft Yahei"/>
              </a:rPr>
              <a:t>      </a:t>
            </a:r>
            <a:r>
              <a:rPr lang="zh-TW" sz="1200">
                <a:solidFill>
                  <a:schemeClr val="dk1"/>
                </a:solidFill>
                <a:latin typeface="Microsoft Yahei"/>
                <a:ea typeface="Microsoft Yahei"/>
                <a:cs typeface="Microsoft Yahei"/>
                <a:sym typeface="Microsoft Yahei"/>
              </a:rPr>
              <a:t>我們仍在推進與許多高中、大專院校締結合作業務</a:t>
            </a:r>
            <a:endParaRPr sz="1200">
              <a:solidFill>
                <a:schemeClr val="dk1"/>
              </a:solidFill>
              <a:latin typeface="Microsoft Yahei"/>
              <a:ea typeface="Microsoft Yahei"/>
              <a:cs typeface="Microsoft Yahei"/>
              <a:sym typeface="Microsoft Yahei"/>
            </a:endParaRPr>
          </a:p>
        </p:txBody>
      </p:sp>
      <p:pic>
        <p:nvPicPr>
          <p:cNvPr id="94" name="Google Shape;94;p2"/>
          <p:cNvPicPr preferRelativeResize="0"/>
          <p:nvPr/>
        </p:nvPicPr>
        <p:blipFill rotWithShape="1">
          <a:blip r:embed="rId3">
            <a:alphaModFix/>
          </a:blip>
          <a:srcRect b="17124" l="1006" r="1691" t="27189"/>
          <a:stretch/>
        </p:blipFill>
        <p:spPr>
          <a:xfrm>
            <a:off x="412474" y="2372621"/>
            <a:ext cx="3177289" cy="1193601"/>
          </a:xfrm>
          <a:prstGeom prst="rect">
            <a:avLst/>
          </a:prstGeom>
          <a:noFill/>
          <a:ln>
            <a:noFill/>
          </a:ln>
          <a:effectLst>
            <a:reflection blurRad="0" dir="5400000" dist="5000" endA="0" endPos="30000" kx="0" rotWithShape="0" algn="bl" stA="30000" stPos="0" sy="-100000" ky="0"/>
          </a:effectLst>
        </p:spPr>
      </p:pic>
      <p:pic>
        <p:nvPicPr>
          <p:cNvPr id="95" name="Google Shape;95;p2"/>
          <p:cNvPicPr preferRelativeResize="0"/>
          <p:nvPr/>
        </p:nvPicPr>
        <p:blipFill rotWithShape="1">
          <a:blip r:embed="rId4">
            <a:alphaModFix/>
          </a:blip>
          <a:srcRect b="0" l="0" r="0" t="0"/>
          <a:stretch/>
        </p:blipFill>
        <p:spPr>
          <a:xfrm>
            <a:off x="526955" y="3236086"/>
            <a:ext cx="1495176" cy="1495176"/>
          </a:xfrm>
          <a:prstGeom prst="rect">
            <a:avLst/>
          </a:prstGeom>
          <a:noFill/>
          <a:ln>
            <a:noFill/>
          </a:ln>
        </p:spPr>
      </p:pic>
      <p:sp>
        <p:nvSpPr>
          <p:cNvPr id="96" name="Google Shape;96;p2"/>
          <p:cNvSpPr/>
          <p:nvPr/>
        </p:nvSpPr>
        <p:spPr>
          <a:xfrm>
            <a:off x="505030" y="1915125"/>
            <a:ext cx="358542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200">
                <a:solidFill>
                  <a:srgbClr val="262626"/>
                </a:solidFill>
                <a:latin typeface="Microsoft Yahei"/>
                <a:ea typeface="Microsoft Yahei"/>
                <a:cs typeface="Microsoft Yahei"/>
                <a:sym typeface="Microsoft Yahei"/>
              </a:rPr>
              <a:t>2022年10月</a:t>
            </a:r>
            <a:endParaRPr b="1" sz="1200">
              <a:solidFill>
                <a:srgbClr val="262626"/>
              </a:solidFill>
              <a:latin typeface="Microsoft Yahei"/>
              <a:ea typeface="Microsoft Yahei"/>
              <a:cs typeface="Microsoft Yahei"/>
              <a:sym typeface="Microsoft Yahei"/>
            </a:endParaRPr>
          </a:p>
          <a:p>
            <a:pPr indent="0" lvl="0" marL="0" marR="0" rtl="0" algn="l">
              <a:spcBef>
                <a:spcPts val="0"/>
              </a:spcBef>
              <a:spcAft>
                <a:spcPts val="0"/>
              </a:spcAft>
              <a:buNone/>
            </a:pPr>
            <a:r>
              <a:rPr b="1" lang="zh-TW" sz="1200">
                <a:solidFill>
                  <a:srgbClr val="262626"/>
                </a:solidFill>
                <a:latin typeface="Microsoft Yahei"/>
                <a:ea typeface="Microsoft Yahei"/>
                <a:cs typeface="Microsoft Yahei"/>
                <a:sym typeface="Microsoft Yahei"/>
              </a:rPr>
              <a:t>韓國</a:t>
            </a:r>
            <a:r>
              <a:rPr b="1" lang="zh-TW" sz="1200">
                <a:solidFill>
                  <a:srgbClr val="FFC000"/>
                </a:solidFill>
                <a:latin typeface="Microsoft YaHei"/>
                <a:ea typeface="Microsoft YaHei"/>
                <a:cs typeface="Microsoft YaHei"/>
                <a:sym typeface="Microsoft YaHei"/>
              </a:rPr>
              <a:t>斗源工科大學</a:t>
            </a:r>
            <a:r>
              <a:rPr b="1" lang="zh-TW" sz="1200">
                <a:solidFill>
                  <a:srgbClr val="262626"/>
                </a:solidFill>
                <a:latin typeface="Microsoft Yahei"/>
                <a:ea typeface="Microsoft Yahei"/>
                <a:cs typeface="Microsoft Yahei"/>
                <a:sym typeface="Microsoft Yahei"/>
              </a:rPr>
              <a:t>與台灣明新科技大學簽約儀式</a:t>
            </a:r>
            <a:endParaRPr b="1" sz="1200">
              <a:solidFill>
                <a:srgbClr val="262626"/>
              </a:solidFill>
              <a:latin typeface="Microsoft Yahei"/>
              <a:ea typeface="Microsoft Yahei"/>
              <a:cs typeface="Microsoft Yahei"/>
              <a:sym typeface="Microsoft Yahei"/>
            </a:endParaRPr>
          </a:p>
        </p:txBody>
      </p:sp>
      <p:pic>
        <p:nvPicPr>
          <p:cNvPr id="97" name="Google Shape;97;p2"/>
          <p:cNvPicPr preferRelativeResize="0"/>
          <p:nvPr/>
        </p:nvPicPr>
        <p:blipFill rotWithShape="1">
          <a:blip r:embed="rId5">
            <a:alphaModFix/>
          </a:blip>
          <a:srcRect b="0" l="0" r="0" t="0"/>
          <a:stretch/>
        </p:blipFill>
        <p:spPr>
          <a:xfrm>
            <a:off x="2136612" y="3350985"/>
            <a:ext cx="1840852" cy="1265378"/>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98" name="Google Shape;98;p2"/>
          <p:cNvSpPr/>
          <p:nvPr/>
        </p:nvSpPr>
        <p:spPr>
          <a:xfrm>
            <a:off x="4460431" y="2421709"/>
            <a:ext cx="223138"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350">
                <a:solidFill>
                  <a:schemeClr val="dk1"/>
                </a:solidFill>
                <a:latin typeface="Calibri"/>
                <a:ea typeface="Calibri"/>
                <a:cs typeface="Calibri"/>
                <a:sym typeface="Calibri"/>
              </a:rPr>
              <a:t> </a:t>
            </a:r>
            <a:endParaRPr/>
          </a:p>
        </p:txBody>
      </p:sp>
      <p:sp>
        <p:nvSpPr>
          <p:cNvPr id="99" name="Google Shape;99;p2"/>
          <p:cNvSpPr/>
          <p:nvPr/>
        </p:nvSpPr>
        <p:spPr>
          <a:xfrm>
            <a:off x="4460431" y="2421709"/>
            <a:ext cx="223138"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350">
                <a:solidFill>
                  <a:schemeClr val="dk1"/>
                </a:solidFill>
                <a:latin typeface="Calibri"/>
                <a:ea typeface="Calibri"/>
                <a:cs typeface="Calibri"/>
                <a:sym typeface="Calibri"/>
              </a:rPr>
              <a:t> </a:t>
            </a:r>
            <a:endParaRPr/>
          </a:p>
        </p:txBody>
      </p:sp>
      <p:sp>
        <p:nvSpPr>
          <p:cNvPr id="100" name="Google Shape;100;p2"/>
          <p:cNvSpPr/>
          <p:nvPr/>
        </p:nvSpPr>
        <p:spPr>
          <a:xfrm>
            <a:off x="4460431" y="2421709"/>
            <a:ext cx="223138" cy="3000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350">
                <a:solidFill>
                  <a:schemeClr val="dk1"/>
                </a:solidFill>
                <a:latin typeface="Calibri"/>
                <a:ea typeface="Calibri"/>
                <a:cs typeface="Calibri"/>
                <a:sym typeface="Calibri"/>
              </a:rPr>
              <a:t> </a:t>
            </a:r>
            <a:endParaRPr/>
          </a:p>
        </p:txBody>
      </p:sp>
    </p:spTree>
  </p:cSld>
  <p:clrMapOvr>
    <a:masterClrMapping/>
  </p:clrMapOvr>
  <mc:AlternateContent>
    <mc:Choice Requires="p14">
      <p:transition spd="slow" p14:dur="175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500"/>
                                        <p:tgtEl>
                                          <p:spTgt spid="87"/>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500"/>
                                        <p:tgtEl>
                                          <p:spTgt spid="9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childTnLst>
                          </p:cTn>
                        </p:par>
                        <p:par>
                          <p:cTn fill="hold">
                            <p:stCondLst>
                              <p:cond delay="2000"/>
                            </p:stCondLst>
                            <p:childTnLst>
                              <p:par>
                                <p:cTn fill="hold" nodeType="afterEffect" presetClass="entr" presetID="1" presetSubtype="0">
                                  <p:stCondLst>
                                    <p:cond delay="0"/>
                                  </p:stCondLst>
                                  <p:childTnLst>
                                    <p:set>
                                      <p:cBhvr>
                                        <p:cTn dur="1" fill="hold">
                                          <p:stCondLst>
                                            <p:cond delay="0"/>
                                          </p:stCondLst>
                                        </p:cTn>
                                        <p:tgtEl>
                                          <p:spTgt spid="95"/>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500"/>
                                        <p:tgtEl>
                                          <p:spTgt spid="91"/>
                                        </p:tgtEl>
                                      </p:cBhvr>
                                    </p:animEffect>
                                  </p:childTnLst>
                                </p:cTn>
                              </p:par>
                              <p:par>
                                <p:cTn fill="hold" nodeType="with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500"/>
                                        <p:tgtEl>
                                          <p:spTgt spid="93"/>
                                        </p:tgtEl>
                                      </p:cBhvr>
                                    </p:animEffect>
                                  </p:childTnLst>
                                </p:cTn>
                              </p:par>
                            </p:childTnLst>
                          </p:cTn>
                        </p:par>
                        <p:par>
                          <p:cTn fill="hold">
                            <p:stCondLst>
                              <p:cond delay="2500"/>
                            </p:stCondLst>
                            <p:childTnLst>
                              <p:par>
                                <p:cTn fill="hold" nodeType="afterEffect" presetClass="entr" presetID="1" presetSubtype="0">
                                  <p:stCondLst>
                                    <p:cond delay="0"/>
                                  </p:stCondLst>
                                  <p:childTnLst>
                                    <p:set>
                                      <p:cBhvr>
                                        <p:cTn dur="1" fill="hold">
                                          <p:stCondLst>
                                            <p:cond delay="0"/>
                                          </p:stCondLst>
                                        </p:cTn>
                                        <p:tgtEl>
                                          <p:spTgt spid="96"/>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500"/>
                                        <p:tgtEl>
                                          <p:spTgt spid="94"/>
                                        </p:tgtEl>
                                      </p:cBhvr>
                                    </p:animEffect>
                                  </p:childTnLst>
                                </p:cTn>
                              </p:par>
                              <p:par>
                                <p:cTn fill="hold" nodeType="with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500"/>
                                        <p:tgtEl>
                                          <p:spTgt spid="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grpSp>
        <p:nvGrpSpPr>
          <p:cNvPr id="105" name="Google Shape;105;p3"/>
          <p:cNvGrpSpPr/>
          <p:nvPr/>
        </p:nvGrpSpPr>
        <p:grpSpPr>
          <a:xfrm>
            <a:off x="0" y="245270"/>
            <a:ext cx="342900" cy="257175"/>
            <a:chOff x="0" y="0"/>
            <a:chExt cx="457201" cy="285750"/>
          </a:xfrm>
        </p:grpSpPr>
        <p:sp>
          <p:nvSpPr>
            <p:cNvPr id="106" name="Google Shape;106;p3"/>
            <p:cNvSpPr/>
            <p:nvPr/>
          </p:nvSpPr>
          <p:spPr>
            <a:xfrm>
              <a:off x="0" y="0"/>
              <a:ext cx="342900"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107" name="Google Shape;107;p3"/>
            <p:cNvSpPr/>
            <p:nvPr/>
          </p:nvSpPr>
          <p:spPr>
            <a:xfrm>
              <a:off x="381000" y="0"/>
              <a:ext cx="76201"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108" name="Google Shape;108;p3"/>
          <p:cNvSpPr txBox="1"/>
          <p:nvPr/>
        </p:nvSpPr>
        <p:spPr>
          <a:xfrm>
            <a:off x="421481" y="206420"/>
            <a:ext cx="20764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流程與招生資訊</a:t>
            </a:r>
            <a:endParaRPr b="1" sz="1400">
              <a:solidFill>
                <a:srgbClr val="262626"/>
              </a:solidFill>
              <a:latin typeface="Microsoft Yahei"/>
              <a:ea typeface="Microsoft Yahei"/>
              <a:cs typeface="Microsoft Yahei"/>
              <a:sym typeface="Microsoft Yahei"/>
            </a:endParaRPr>
          </a:p>
        </p:txBody>
      </p:sp>
      <p:sp>
        <p:nvSpPr>
          <p:cNvPr descr="1130_東泰高中標誌橫式組合-CMYK.jpg" id="109" name="Google Shape;109;p3"/>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1130_東泰高中標誌橫式組合-CMYK.jpg" id="110" name="Google Shape;110;p3"/>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111" name="Google Shape;111;p3"/>
          <p:cNvSpPr/>
          <p:nvPr/>
        </p:nvSpPr>
        <p:spPr>
          <a:xfrm rot="5400000">
            <a:off x="4159990" y="893172"/>
            <a:ext cx="269960" cy="431936"/>
          </a:xfrm>
          <a:prstGeom prst="chevron">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112" name="Google Shape;112;p3"/>
          <p:cNvCxnSpPr/>
          <p:nvPr/>
        </p:nvCxnSpPr>
        <p:spPr>
          <a:xfrm>
            <a:off x="4294971" y="1325107"/>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113" name="Google Shape;113;p3"/>
          <p:cNvSpPr/>
          <p:nvPr/>
        </p:nvSpPr>
        <p:spPr>
          <a:xfrm>
            <a:off x="4547654" y="993736"/>
            <a:ext cx="4114906"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線上韓國留學說明會</a:t>
            </a:r>
            <a:endParaRPr b="1" sz="1400">
              <a:solidFill>
                <a:schemeClr val="dk1"/>
              </a:solidFill>
              <a:latin typeface="Microsoft Yahei"/>
              <a:ea typeface="Microsoft Yahei"/>
              <a:cs typeface="Microsoft Yahei"/>
              <a:sym typeface="Microsoft Yahei"/>
            </a:endParaRPr>
          </a:p>
        </p:txBody>
      </p:sp>
      <p:sp>
        <p:nvSpPr>
          <p:cNvPr id="114" name="Google Shape;114;p3"/>
          <p:cNvSpPr/>
          <p:nvPr/>
        </p:nvSpPr>
        <p:spPr>
          <a:xfrm rot="5400000">
            <a:off x="4159990" y="1294646"/>
            <a:ext cx="269960" cy="431936"/>
          </a:xfrm>
          <a:prstGeom prst="chevron">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115" name="Google Shape;115;p3"/>
          <p:cNvCxnSpPr/>
          <p:nvPr/>
        </p:nvCxnSpPr>
        <p:spPr>
          <a:xfrm>
            <a:off x="4294971" y="1726581"/>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116" name="Google Shape;116;p3"/>
          <p:cNvSpPr/>
          <p:nvPr/>
        </p:nvSpPr>
        <p:spPr>
          <a:xfrm>
            <a:off x="4547654" y="1395210"/>
            <a:ext cx="4114906"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招生</a:t>
            </a:r>
            <a:endParaRPr b="1" sz="1400">
              <a:solidFill>
                <a:schemeClr val="dk1"/>
              </a:solidFill>
              <a:latin typeface="Microsoft Yahei"/>
              <a:ea typeface="Microsoft Yahei"/>
              <a:cs typeface="Microsoft Yahei"/>
              <a:sym typeface="Microsoft Yahei"/>
            </a:endParaRPr>
          </a:p>
        </p:txBody>
      </p:sp>
      <p:sp>
        <p:nvSpPr>
          <p:cNvPr id="117" name="Google Shape;117;p3"/>
          <p:cNvSpPr/>
          <p:nvPr/>
        </p:nvSpPr>
        <p:spPr>
          <a:xfrm rot="5400000">
            <a:off x="4159990" y="1737985"/>
            <a:ext cx="269960" cy="431936"/>
          </a:xfrm>
          <a:prstGeom prst="chevron">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118" name="Google Shape;118;p3"/>
          <p:cNvCxnSpPr/>
          <p:nvPr/>
        </p:nvCxnSpPr>
        <p:spPr>
          <a:xfrm>
            <a:off x="4294971" y="2201820"/>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119" name="Google Shape;119;p3"/>
          <p:cNvSpPr/>
          <p:nvPr/>
        </p:nvSpPr>
        <p:spPr>
          <a:xfrm>
            <a:off x="4547654" y="1867182"/>
            <a:ext cx="5089598"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入境韓國，準備開學</a:t>
            </a:r>
            <a:endParaRPr b="1" sz="1400">
              <a:solidFill>
                <a:schemeClr val="dk1"/>
              </a:solidFill>
              <a:latin typeface="Microsoft Yahei"/>
              <a:ea typeface="Microsoft Yahei"/>
              <a:cs typeface="Microsoft Yahei"/>
              <a:sym typeface="Microsoft Yahei"/>
            </a:endParaRPr>
          </a:p>
        </p:txBody>
      </p:sp>
      <p:grpSp>
        <p:nvGrpSpPr>
          <p:cNvPr id="120" name="Google Shape;120;p3"/>
          <p:cNvGrpSpPr/>
          <p:nvPr/>
        </p:nvGrpSpPr>
        <p:grpSpPr>
          <a:xfrm>
            <a:off x="761164" y="1271830"/>
            <a:ext cx="3065813" cy="2507557"/>
            <a:chOff x="761164" y="1271830"/>
            <a:chExt cx="3065813" cy="2507557"/>
          </a:xfrm>
        </p:grpSpPr>
        <p:sp>
          <p:nvSpPr>
            <p:cNvPr descr="1130_東泰高中標誌橫式組合-CMYK.jpg" id="121" name="Google Shape;121;p3"/>
            <p:cNvSpPr/>
            <p:nvPr/>
          </p:nvSpPr>
          <p:spPr>
            <a:xfrm>
              <a:off x="3462657" y="2036510"/>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1130_東泰高中標誌橫式組合-CMYK.jpg" id="122" name="Google Shape;122;p3"/>
            <p:cNvSpPr/>
            <p:nvPr/>
          </p:nvSpPr>
          <p:spPr>
            <a:xfrm>
              <a:off x="3310257" y="207381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123" name="Google Shape;123;p3"/>
            <p:cNvSpPr/>
            <p:nvPr/>
          </p:nvSpPr>
          <p:spPr>
            <a:xfrm>
              <a:off x="838733" y="1897366"/>
              <a:ext cx="1093094" cy="54000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24" name="Google Shape;124;p3"/>
            <p:cNvSpPr/>
            <p:nvPr/>
          </p:nvSpPr>
          <p:spPr>
            <a:xfrm>
              <a:off x="1860993" y="1927931"/>
              <a:ext cx="195758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chemeClr val="dk1"/>
                  </a:solidFill>
                  <a:latin typeface="Microsoft Yahei"/>
                  <a:ea typeface="Microsoft Yahei"/>
                  <a:cs typeface="Microsoft Yahei"/>
                  <a:sym typeface="Microsoft Yahei"/>
                </a:rPr>
                <a:t>2022年</a:t>
              </a:r>
              <a:endParaRPr b="1" sz="1400">
                <a:solidFill>
                  <a:schemeClr val="dk1"/>
                </a:solidFill>
                <a:latin typeface="Microsoft Yahei"/>
                <a:ea typeface="Microsoft Yahei"/>
                <a:cs typeface="Microsoft Yahei"/>
                <a:sym typeface="Microsoft Yahei"/>
              </a:endParaRPr>
            </a:p>
            <a:p>
              <a:pPr indent="0" lvl="0" marL="0" marR="0" rtl="0" algn="ctr">
                <a:spcBef>
                  <a:spcPts val="0"/>
                </a:spcBef>
                <a:spcAft>
                  <a:spcPts val="0"/>
                </a:spcAft>
                <a:buNone/>
              </a:pPr>
              <a:r>
                <a:rPr b="1" lang="zh-TW" sz="1400">
                  <a:solidFill>
                    <a:schemeClr val="dk1"/>
                  </a:solidFill>
                  <a:latin typeface="Microsoft Yahei"/>
                  <a:ea typeface="Microsoft Yahei"/>
                  <a:cs typeface="Microsoft Yahei"/>
                  <a:sym typeface="Microsoft Yahei"/>
                </a:rPr>
                <a:t>秋季9月</a:t>
              </a:r>
              <a:endParaRPr/>
            </a:p>
          </p:txBody>
        </p:sp>
        <p:sp>
          <p:nvSpPr>
            <p:cNvPr id="125" name="Google Shape;125;p3"/>
            <p:cNvSpPr/>
            <p:nvPr/>
          </p:nvSpPr>
          <p:spPr>
            <a:xfrm>
              <a:off x="761164" y="2035652"/>
              <a:ext cx="126502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rgbClr val="FFFFFF"/>
                  </a:solidFill>
                  <a:latin typeface="Microsoft Yahei"/>
                  <a:ea typeface="Microsoft Yahei"/>
                  <a:cs typeface="Microsoft Yahei"/>
                  <a:sym typeface="Microsoft Yahei"/>
                </a:rPr>
                <a:t>入學時間</a:t>
              </a:r>
              <a:endParaRPr b="1" sz="1400">
                <a:solidFill>
                  <a:srgbClr val="FFFFFF"/>
                </a:solidFill>
                <a:latin typeface="Microsoft Yahei"/>
                <a:ea typeface="Microsoft Yahei"/>
                <a:cs typeface="Microsoft Yahei"/>
                <a:sym typeface="Microsoft Yahei"/>
              </a:endParaRPr>
            </a:p>
          </p:txBody>
        </p:sp>
        <p:sp>
          <p:nvSpPr>
            <p:cNvPr id="126" name="Google Shape;126;p3"/>
            <p:cNvSpPr/>
            <p:nvPr/>
          </p:nvSpPr>
          <p:spPr>
            <a:xfrm>
              <a:off x="838733" y="3218131"/>
              <a:ext cx="1093094" cy="54000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27" name="Google Shape;127;p3"/>
            <p:cNvSpPr/>
            <p:nvPr/>
          </p:nvSpPr>
          <p:spPr>
            <a:xfrm>
              <a:off x="1860993" y="3256167"/>
              <a:ext cx="1957588"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chemeClr val="dk1"/>
                  </a:solidFill>
                  <a:latin typeface="Microsoft Yahei"/>
                  <a:ea typeface="Microsoft Yahei"/>
                  <a:cs typeface="Microsoft Yahei"/>
                  <a:sym typeface="Microsoft Yahei"/>
                </a:rPr>
                <a:t>敬仁女子大學</a:t>
              </a:r>
              <a:endParaRPr/>
            </a:p>
            <a:p>
              <a:pPr indent="0" lvl="0" marL="0" marR="0" rtl="0" algn="ctr">
                <a:spcBef>
                  <a:spcPts val="0"/>
                </a:spcBef>
                <a:spcAft>
                  <a:spcPts val="0"/>
                </a:spcAft>
                <a:buNone/>
              </a:pPr>
              <a:r>
                <a:rPr lang="zh-TW" sz="1400">
                  <a:solidFill>
                    <a:schemeClr val="dk1"/>
                  </a:solidFill>
                  <a:latin typeface="Microsoft Yahei"/>
                  <a:ea typeface="Microsoft Yahei"/>
                  <a:cs typeface="Microsoft Yahei"/>
                  <a:sym typeface="Microsoft Yahei"/>
                </a:rPr>
                <a:t>國際觀光管理學系</a:t>
              </a:r>
              <a:endParaRPr sz="800">
                <a:solidFill>
                  <a:schemeClr val="dk1"/>
                </a:solidFill>
                <a:latin typeface="Microsoft Yahei"/>
                <a:ea typeface="Microsoft Yahei"/>
                <a:cs typeface="Microsoft Yahei"/>
                <a:sym typeface="Microsoft Yahei"/>
              </a:endParaRPr>
            </a:p>
          </p:txBody>
        </p:sp>
        <p:sp>
          <p:nvSpPr>
            <p:cNvPr id="128" name="Google Shape;128;p3"/>
            <p:cNvSpPr/>
            <p:nvPr/>
          </p:nvSpPr>
          <p:spPr>
            <a:xfrm>
              <a:off x="761164" y="3350225"/>
              <a:ext cx="126502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rgbClr val="FFFFFF"/>
                  </a:solidFill>
                  <a:latin typeface="Microsoft Yahei"/>
                  <a:ea typeface="Microsoft Yahei"/>
                  <a:cs typeface="Microsoft Yahei"/>
                  <a:sym typeface="Microsoft Yahei"/>
                </a:rPr>
                <a:t>招生科系</a:t>
              </a:r>
              <a:endParaRPr b="1" sz="1400">
                <a:solidFill>
                  <a:srgbClr val="FFFFFF"/>
                </a:solidFill>
                <a:latin typeface="Microsoft Yahei"/>
                <a:ea typeface="Microsoft Yahei"/>
                <a:cs typeface="Microsoft Yahei"/>
                <a:sym typeface="Microsoft Yahei"/>
              </a:endParaRPr>
            </a:p>
          </p:txBody>
        </p:sp>
        <p:sp>
          <p:nvSpPr>
            <p:cNvPr id="129" name="Google Shape;129;p3"/>
            <p:cNvSpPr/>
            <p:nvPr/>
          </p:nvSpPr>
          <p:spPr>
            <a:xfrm>
              <a:off x="838733" y="2542713"/>
              <a:ext cx="1093094" cy="54000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30" name="Google Shape;130;p3"/>
            <p:cNvSpPr/>
            <p:nvPr/>
          </p:nvSpPr>
          <p:spPr>
            <a:xfrm>
              <a:off x="1860993" y="2668687"/>
              <a:ext cx="195758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chemeClr val="dk1"/>
                  </a:solidFill>
                  <a:latin typeface="Microsoft Yahei"/>
                  <a:ea typeface="Microsoft Yahei"/>
                  <a:cs typeface="Microsoft Yahei"/>
                  <a:sym typeface="Microsoft Yahei"/>
                </a:rPr>
                <a:t>新生 / 插班生</a:t>
              </a:r>
              <a:endParaRPr/>
            </a:p>
          </p:txBody>
        </p:sp>
        <p:sp>
          <p:nvSpPr>
            <p:cNvPr id="131" name="Google Shape;131;p3"/>
            <p:cNvSpPr/>
            <p:nvPr/>
          </p:nvSpPr>
          <p:spPr>
            <a:xfrm>
              <a:off x="761164" y="2674807"/>
              <a:ext cx="126502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rgbClr val="FFFFFF"/>
                  </a:solidFill>
                  <a:latin typeface="Microsoft Yahei"/>
                  <a:ea typeface="Microsoft Yahei"/>
                  <a:cs typeface="Microsoft Yahei"/>
                  <a:sym typeface="Microsoft Yahei"/>
                </a:rPr>
                <a:t>接受身分</a:t>
              </a:r>
              <a:endParaRPr/>
            </a:p>
          </p:txBody>
        </p:sp>
        <p:sp>
          <p:nvSpPr>
            <p:cNvPr id="132" name="Google Shape;132;p3"/>
            <p:cNvSpPr/>
            <p:nvPr/>
          </p:nvSpPr>
          <p:spPr>
            <a:xfrm>
              <a:off x="847129" y="1271830"/>
              <a:ext cx="1093094" cy="54000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33" name="Google Shape;133;p3"/>
            <p:cNvSpPr/>
            <p:nvPr/>
          </p:nvSpPr>
          <p:spPr>
            <a:xfrm>
              <a:off x="1869389" y="1414188"/>
              <a:ext cx="195758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chemeClr val="dk1"/>
                  </a:solidFill>
                  <a:latin typeface="Microsoft Yahei"/>
                  <a:ea typeface="Microsoft Yahei"/>
                  <a:cs typeface="Microsoft Yahei"/>
                  <a:sym typeface="Microsoft Yahei"/>
                </a:rPr>
                <a:t>具高中學歷者</a:t>
              </a:r>
              <a:endParaRPr b="1" sz="1400">
                <a:solidFill>
                  <a:schemeClr val="dk1"/>
                </a:solidFill>
                <a:latin typeface="Microsoft Yahei"/>
                <a:ea typeface="Microsoft Yahei"/>
                <a:cs typeface="Microsoft Yahei"/>
                <a:sym typeface="Microsoft Yahei"/>
              </a:endParaRPr>
            </a:p>
          </p:txBody>
        </p:sp>
        <p:sp>
          <p:nvSpPr>
            <p:cNvPr id="134" name="Google Shape;134;p3"/>
            <p:cNvSpPr/>
            <p:nvPr/>
          </p:nvSpPr>
          <p:spPr>
            <a:xfrm>
              <a:off x="769560" y="1410811"/>
              <a:ext cx="126502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rgbClr val="FFFFFF"/>
                  </a:solidFill>
                  <a:latin typeface="Microsoft Yahei"/>
                  <a:ea typeface="Microsoft Yahei"/>
                  <a:cs typeface="Microsoft Yahei"/>
                  <a:sym typeface="Microsoft Yahei"/>
                </a:rPr>
                <a:t>申請資格</a:t>
              </a:r>
              <a:endParaRPr b="1" sz="1400">
                <a:solidFill>
                  <a:srgbClr val="FFFFFF"/>
                </a:solidFill>
                <a:latin typeface="Microsoft Yahei"/>
                <a:ea typeface="Microsoft Yahei"/>
                <a:cs typeface="Microsoft Yahei"/>
                <a:sym typeface="Microsoft Yahei"/>
              </a:endParaRPr>
            </a:p>
          </p:txBody>
        </p:sp>
      </p:grpSp>
      <p:sp>
        <p:nvSpPr>
          <p:cNvPr id="135" name="Google Shape;135;p3"/>
          <p:cNvSpPr/>
          <p:nvPr/>
        </p:nvSpPr>
        <p:spPr>
          <a:xfrm>
            <a:off x="902550" y="3972606"/>
            <a:ext cx="2491033" cy="46166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200"/>
              <a:buFont typeface="Arial"/>
              <a:buChar char="•"/>
            </a:pPr>
            <a:r>
              <a:rPr lang="zh-TW" sz="1200">
                <a:solidFill>
                  <a:schemeClr val="dk1"/>
                </a:solidFill>
                <a:latin typeface="Microsoft Yahei"/>
                <a:ea typeface="Microsoft Yahei"/>
                <a:cs typeface="Microsoft Yahei"/>
                <a:sym typeface="Microsoft Yahei"/>
              </a:rPr>
              <a:t>校內也會提供同學打工機會，</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       入學後可洽詢校方。</a:t>
            </a:r>
            <a:endParaRPr sz="1200">
              <a:solidFill>
                <a:schemeClr val="dk1"/>
              </a:solidFill>
              <a:latin typeface="Microsoft Yahei"/>
              <a:ea typeface="Microsoft Yahei"/>
              <a:cs typeface="Microsoft Yahei"/>
              <a:sym typeface="Microsoft Yahei"/>
            </a:endParaRPr>
          </a:p>
        </p:txBody>
      </p:sp>
      <p:grpSp>
        <p:nvGrpSpPr>
          <p:cNvPr id="136" name="Google Shape;136;p3"/>
          <p:cNvGrpSpPr/>
          <p:nvPr/>
        </p:nvGrpSpPr>
        <p:grpSpPr>
          <a:xfrm>
            <a:off x="3965306" y="2341719"/>
            <a:ext cx="4746573" cy="2442258"/>
            <a:chOff x="3965306" y="2341719"/>
            <a:chExt cx="4746573" cy="2442258"/>
          </a:xfrm>
        </p:grpSpPr>
        <p:sp>
          <p:nvSpPr>
            <p:cNvPr id="137" name="Google Shape;137;p3"/>
            <p:cNvSpPr/>
            <p:nvPr/>
          </p:nvSpPr>
          <p:spPr>
            <a:xfrm>
              <a:off x="3965306" y="2341719"/>
              <a:ext cx="257937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200">
                <a:solidFill>
                  <a:schemeClr val="dk1"/>
                </a:solidFill>
                <a:latin typeface="Microsoft Yahei"/>
                <a:ea typeface="Microsoft Yahei"/>
                <a:cs typeface="Microsoft Yahei"/>
                <a:sym typeface="Microsoft Yahei"/>
              </a:endParaRPr>
            </a:p>
            <a:p>
              <a:pPr indent="0" lvl="0" marL="0" marR="0" rtl="0" algn="ctr">
                <a:spcBef>
                  <a:spcPts val="0"/>
                </a:spcBef>
                <a:spcAft>
                  <a:spcPts val="0"/>
                </a:spcAft>
                <a:buNone/>
              </a:pPr>
              <a:r>
                <a:rPr b="1" lang="zh-TW" sz="1000">
                  <a:solidFill>
                    <a:srgbClr val="000000"/>
                  </a:solidFill>
                  <a:highlight>
                    <a:srgbClr val="FFFF00"/>
                  </a:highlight>
                  <a:latin typeface="Microsoft YaHei"/>
                  <a:ea typeface="Microsoft YaHei"/>
                  <a:cs typeface="Microsoft YaHei"/>
                  <a:sym typeface="Microsoft YaHei"/>
                </a:rPr>
                <a:t>DS GLOBAL 、明新科技大學、中原大學、遠東科技大學到訪敬仁女大之新聞報導</a:t>
              </a:r>
              <a:endParaRPr/>
            </a:p>
          </p:txBody>
        </p:sp>
        <p:pic>
          <p:nvPicPr>
            <p:cNvPr id="138" name="Google Shape;138;p3"/>
            <p:cNvPicPr preferRelativeResize="0"/>
            <p:nvPr/>
          </p:nvPicPr>
          <p:blipFill rotWithShape="1">
            <a:blip r:embed="rId3">
              <a:alphaModFix/>
            </a:blip>
            <a:srcRect b="0" l="0" r="0" t="0"/>
            <a:stretch/>
          </p:blipFill>
          <p:spPr>
            <a:xfrm>
              <a:off x="3996200" y="2976464"/>
              <a:ext cx="2548480" cy="1807513"/>
            </a:xfrm>
            <a:prstGeom prst="rect">
              <a:avLst/>
            </a:prstGeom>
            <a:noFill/>
            <a:ln>
              <a:noFill/>
            </a:ln>
          </p:spPr>
        </p:pic>
        <p:pic>
          <p:nvPicPr>
            <p:cNvPr id="139" name="Google Shape;139;p3"/>
            <p:cNvPicPr preferRelativeResize="0"/>
            <p:nvPr/>
          </p:nvPicPr>
          <p:blipFill rotWithShape="1">
            <a:blip r:embed="rId4">
              <a:alphaModFix/>
            </a:blip>
            <a:srcRect b="173" l="308" r="-308" t="-174"/>
            <a:stretch/>
          </p:blipFill>
          <p:spPr>
            <a:xfrm>
              <a:off x="6722299" y="3013513"/>
              <a:ext cx="1989580" cy="1760570"/>
            </a:xfrm>
            <a:prstGeom prst="rect">
              <a:avLst/>
            </a:prstGeom>
            <a:noFill/>
            <a:ln>
              <a:noFill/>
            </a:ln>
          </p:spPr>
        </p:pic>
        <p:sp>
          <p:nvSpPr>
            <p:cNvPr id="140" name="Google Shape;140;p3"/>
            <p:cNvSpPr/>
            <p:nvPr/>
          </p:nvSpPr>
          <p:spPr>
            <a:xfrm>
              <a:off x="6805621" y="2643613"/>
              <a:ext cx="1822935"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000">
                  <a:solidFill>
                    <a:srgbClr val="000000"/>
                  </a:solidFill>
                  <a:highlight>
                    <a:srgbClr val="FFFF00"/>
                  </a:highlight>
                  <a:latin typeface="Microsoft YaHei"/>
                  <a:ea typeface="Microsoft YaHei"/>
                  <a:cs typeface="Microsoft YaHei"/>
                  <a:sym typeface="Microsoft YaHei"/>
                </a:rPr>
                <a:t>海外(台灣)就業講座及說明會</a:t>
              </a:r>
              <a:endParaRPr b="1" sz="1000">
                <a:solidFill>
                  <a:srgbClr val="000000"/>
                </a:solidFill>
                <a:highlight>
                  <a:srgbClr val="FFFF00"/>
                </a:highlight>
                <a:latin typeface="Microsoft YaHei"/>
                <a:ea typeface="Microsoft YaHei"/>
                <a:cs typeface="Microsoft YaHei"/>
                <a:sym typeface="Microsoft YaHei"/>
              </a:endParaRPr>
            </a:p>
          </p:txBody>
        </p:sp>
      </p:grpSp>
    </p:spTree>
  </p:cSld>
  <p:clrMapOvr>
    <a:masterClrMapping/>
  </p:clrMapOvr>
  <mc:AlternateContent>
    <mc:Choice Requires="p14">
      <p:transition spd="slow" p14:dur="125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105"/>
                                        </p:tgtEl>
                                        <p:attrNameLst>
                                          <p:attrName>style.visibility</p:attrName>
                                        </p:attrNameLst>
                                      </p:cBhvr>
                                      <p:to>
                                        <p:strVal val="visible"/>
                                      </p:to>
                                    </p:set>
                                    <p:anim calcmode="lin" valueType="num">
                                      <p:cBhvr additive="base">
                                        <p:cTn dur="500"/>
                                        <p:tgtEl>
                                          <p:spTgt spid="105"/>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500"/>
                                        <p:tgtEl>
                                          <p:spTgt spid="10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500"/>
                                        <p:tgtEl>
                                          <p:spTgt spid="111"/>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500"/>
                                        <p:tgtEl>
                                          <p:spTgt spid="112"/>
                                        </p:tgtEl>
                                      </p:cBhvr>
                                    </p:animEffect>
                                  </p:childTnLst>
                                </p:cTn>
                              </p:par>
                              <p:par>
                                <p:cTn fill="hold" nodeType="with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500"/>
                                        <p:tgtEl>
                                          <p:spTgt spid="113"/>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15"/>
                                        </p:tgtEl>
                                        <p:attrNameLst>
                                          <p:attrName>style.visibility</p:attrName>
                                        </p:attrNameLst>
                                      </p:cBhvr>
                                      <p:to>
                                        <p:strVal val="visible"/>
                                      </p:to>
                                    </p:set>
                                    <p:animEffect filter="fade" transition="in">
                                      <p:cBhvr>
                                        <p:cTn dur="500"/>
                                        <p:tgtEl>
                                          <p:spTgt spid="115"/>
                                        </p:tgtEl>
                                      </p:cBhvr>
                                    </p:animEffect>
                                  </p:childTnLst>
                                </p:cTn>
                              </p:par>
                              <p:par>
                                <p:cTn fill="hold" nodeType="with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500"/>
                                        <p:tgtEl>
                                          <p:spTgt spid="116"/>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500"/>
                                        <p:tgtEl>
                                          <p:spTgt spid="117"/>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
                                        <p:tgtEl>
                                          <p:spTgt spid="118"/>
                                        </p:tgtEl>
                                      </p:cBhvr>
                                    </p:animEffect>
                                  </p:childTnLst>
                                </p:cTn>
                              </p:par>
                              <p:par>
                                <p:cTn fill="hold" nodeType="with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500"/>
                                        <p:tgtEl>
                                          <p:spTgt spid="119"/>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grpSp>
        <p:nvGrpSpPr>
          <p:cNvPr id="145" name="Google Shape;145;p4"/>
          <p:cNvGrpSpPr/>
          <p:nvPr/>
        </p:nvGrpSpPr>
        <p:grpSpPr>
          <a:xfrm>
            <a:off x="0" y="245270"/>
            <a:ext cx="342900" cy="257175"/>
            <a:chOff x="0" y="0"/>
            <a:chExt cx="457201" cy="285750"/>
          </a:xfrm>
        </p:grpSpPr>
        <p:sp>
          <p:nvSpPr>
            <p:cNvPr id="146" name="Google Shape;146;p4"/>
            <p:cNvSpPr/>
            <p:nvPr/>
          </p:nvSpPr>
          <p:spPr>
            <a:xfrm>
              <a:off x="0" y="0"/>
              <a:ext cx="342900"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147" name="Google Shape;147;p4"/>
            <p:cNvSpPr/>
            <p:nvPr/>
          </p:nvSpPr>
          <p:spPr>
            <a:xfrm>
              <a:off x="381000" y="0"/>
              <a:ext cx="76201"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148" name="Google Shape;148;p4"/>
          <p:cNvSpPr txBox="1"/>
          <p:nvPr/>
        </p:nvSpPr>
        <p:spPr>
          <a:xfrm>
            <a:off x="421481" y="206420"/>
            <a:ext cx="269520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韓國合作學校-敬仁女子大學</a:t>
            </a:r>
            <a:endParaRPr/>
          </a:p>
          <a:p>
            <a:pPr indent="0" lvl="0" marL="0" marR="0" rtl="0" algn="l">
              <a:spcBef>
                <a:spcPts val="0"/>
              </a:spcBef>
              <a:spcAft>
                <a:spcPts val="0"/>
              </a:spcAft>
              <a:buNone/>
            </a:pPr>
            <a:r>
              <a:t/>
            </a:r>
            <a:endParaRPr b="1" sz="1400">
              <a:solidFill>
                <a:srgbClr val="262626"/>
              </a:solidFill>
              <a:latin typeface="Microsoft Yahei"/>
              <a:ea typeface="Microsoft Yahei"/>
              <a:cs typeface="Microsoft Yahei"/>
              <a:sym typeface="Microsoft Yahei"/>
            </a:endParaRPr>
          </a:p>
        </p:txBody>
      </p:sp>
      <p:sp>
        <p:nvSpPr>
          <p:cNvPr id="149" name="Google Shape;149;p4"/>
          <p:cNvSpPr txBox="1"/>
          <p:nvPr/>
        </p:nvSpPr>
        <p:spPr>
          <a:xfrm>
            <a:off x="1075157" y="1868358"/>
            <a:ext cx="1961894" cy="346249"/>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b="1" lang="zh-TW" sz="1500">
                <a:solidFill>
                  <a:srgbClr val="FFC000"/>
                </a:solidFill>
                <a:latin typeface="Microsoft Yahei"/>
                <a:ea typeface="Microsoft Yahei"/>
                <a:cs typeface="Microsoft Yahei"/>
                <a:sym typeface="Microsoft Yahei"/>
              </a:rPr>
              <a:t>敬仁女子大學</a:t>
            </a:r>
            <a:endParaRPr b="1" sz="1500">
              <a:solidFill>
                <a:srgbClr val="FFC000"/>
              </a:solidFill>
              <a:latin typeface="Microsoft Yahei"/>
              <a:ea typeface="Microsoft Yahei"/>
              <a:cs typeface="Microsoft Yahei"/>
              <a:sym typeface="Microsoft Yahei"/>
            </a:endParaRPr>
          </a:p>
        </p:txBody>
      </p:sp>
      <p:sp>
        <p:nvSpPr>
          <p:cNvPr id="150" name="Google Shape;150;p4"/>
          <p:cNvSpPr/>
          <p:nvPr/>
        </p:nvSpPr>
        <p:spPr>
          <a:xfrm>
            <a:off x="2834640" y="683290"/>
            <a:ext cx="5943600" cy="1957459"/>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zh-TW" sz="1200">
                <a:solidFill>
                  <a:schemeClr val="dk1"/>
                </a:solidFill>
                <a:latin typeface="Microsoft Yahei"/>
                <a:ea typeface="Microsoft Yahei"/>
                <a:cs typeface="Microsoft Yahei"/>
                <a:sym typeface="Microsoft Yahei"/>
              </a:rPr>
              <a:t>　　</a:t>
            </a:r>
            <a:r>
              <a:rPr lang="zh-TW" sz="1200">
                <a:solidFill>
                  <a:schemeClr val="dk1"/>
                </a:solidFill>
                <a:latin typeface="Microsoft Yahei"/>
                <a:ea typeface="Microsoft Yahei"/>
                <a:cs typeface="Microsoft Yahei"/>
                <a:sym typeface="Microsoft Yahei"/>
              </a:rPr>
              <a:t>敬仁女子大學是仁川唯一一所女子2~4年制的專門大學。在教育競爭力評價中，通過了所有的評價，並榮獲教育科學技術部頒發的“專科大學機關評價認證”，是首都經濟圈內最早獲得此殊榮的3所大學之一，也因此被廣泛認證為具有優秀教育資質的名牌大學。目前設有25個專業，以培養能為社會發展作貢獻的女性職業人才為目標，並實施實用型教育。為了提高教學質量，特別聘請資歷深厚的教授，且校內具有最先進的職業教育實習設施，為培養開拓21世紀的優秀女性職業人才而不斷努力。</a:t>
            </a:r>
            <a:endParaRPr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500">
                <a:solidFill>
                  <a:schemeClr val="dk1"/>
                </a:solidFill>
                <a:latin typeface="Microsoft Yahei"/>
                <a:ea typeface="Microsoft Yahei"/>
                <a:cs typeface="Microsoft Yahei"/>
                <a:sym typeface="Microsoft Yahei"/>
              </a:rPr>
              <a:t>  </a:t>
            </a:r>
            <a:endParaRPr sz="5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學校官網：</a:t>
            </a:r>
            <a:r>
              <a:rPr lang="zh-TW" sz="1200" u="sng">
                <a:solidFill>
                  <a:schemeClr val="dk1"/>
                </a:solidFill>
                <a:latin typeface="Microsoft Yahei"/>
                <a:ea typeface="Microsoft Yahei"/>
                <a:cs typeface="Microsoft Yahei"/>
                <a:sym typeface="Microsoft Yahei"/>
                <a:hlinkClick r:id="rId3">
                  <a:extLst>
                    <a:ext uri="{A12FA001-AC4F-418D-AE19-62706E023703}">
                      <ahyp:hlinkClr val="tx"/>
                    </a:ext>
                  </a:extLst>
                </a:hlinkClick>
              </a:rPr>
              <a:t>https://suborg.kiwu.ac.kr/international/cms/FR_CON/index.do?MENU_ID=300</a:t>
            </a:r>
            <a:endParaRPr sz="1200">
              <a:solidFill>
                <a:schemeClr val="dk1"/>
              </a:solidFill>
              <a:latin typeface="Microsoft Yahei"/>
              <a:ea typeface="Microsoft Yahei"/>
              <a:cs typeface="Microsoft Yahei"/>
              <a:sym typeface="Microsoft Yahei"/>
            </a:endParaRPr>
          </a:p>
        </p:txBody>
      </p:sp>
      <p:grpSp>
        <p:nvGrpSpPr>
          <p:cNvPr id="151" name="Google Shape;151;p4"/>
          <p:cNvGrpSpPr/>
          <p:nvPr/>
        </p:nvGrpSpPr>
        <p:grpSpPr>
          <a:xfrm>
            <a:off x="390180" y="2735244"/>
            <a:ext cx="5386133" cy="2141414"/>
            <a:chOff x="390180" y="3005693"/>
            <a:chExt cx="5386133" cy="2141414"/>
          </a:xfrm>
        </p:grpSpPr>
        <p:sp>
          <p:nvSpPr>
            <p:cNvPr id="152" name="Google Shape;152;p4"/>
            <p:cNvSpPr/>
            <p:nvPr/>
          </p:nvSpPr>
          <p:spPr>
            <a:xfrm>
              <a:off x="1655204" y="4131444"/>
              <a:ext cx="4031533"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資訊學院：3,188,000 韓元</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藝體能／設計學院： 3,208,000 韓元</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幼兒兒童／觀光／社會學院： 2,728,000 韓元</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看護保健／食品學院：3,098,000 韓元</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入學金：424,400韓元</a:t>
              </a:r>
              <a:endParaRPr sz="1100">
                <a:solidFill>
                  <a:schemeClr val="dk1"/>
                </a:solidFill>
                <a:latin typeface="Microsoft Yahei"/>
                <a:ea typeface="Microsoft Yahei"/>
                <a:cs typeface="Microsoft Yahei"/>
                <a:sym typeface="Microsoft Yahei"/>
              </a:endParaRPr>
            </a:p>
          </p:txBody>
        </p:sp>
        <p:sp>
          <p:nvSpPr>
            <p:cNvPr descr="1130_東泰高中標誌橫式組合-CMYK.jpg" id="153" name="Google Shape;153;p4"/>
            <p:cNvSpPr/>
            <p:nvPr/>
          </p:nvSpPr>
          <p:spPr>
            <a:xfrm>
              <a:off x="2939343" y="3113736"/>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154" name="Google Shape;154;p4"/>
            <p:cNvSpPr/>
            <p:nvPr/>
          </p:nvSpPr>
          <p:spPr>
            <a:xfrm>
              <a:off x="476145" y="4135276"/>
              <a:ext cx="1093094" cy="50400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55" name="Google Shape;155;p4"/>
            <p:cNvSpPr/>
            <p:nvPr/>
          </p:nvSpPr>
          <p:spPr>
            <a:xfrm>
              <a:off x="390180" y="4163138"/>
              <a:ext cx="1265024" cy="44627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rgbClr val="FFFFFF"/>
                  </a:solidFill>
                  <a:latin typeface="Microsoft Yahei"/>
                  <a:ea typeface="Microsoft Yahei"/>
                  <a:cs typeface="Microsoft Yahei"/>
                  <a:sym typeface="Microsoft Yahei"/>
                </a:rPr>
                <a:t>費用</a:t>
              </a:r>
              <a:endParaRPr b="1" sz="1400">
                <a:solidFill>
                  <a:srgbClr val="FFFFFF"/>
                </a:solidFill>
                <a:latin typeface="Microsoft Yahei"/>
                <a:ea typeface="Microsoft Yahei"/>
                <a:cs typeface="Microsoft Yahei"/>
                <a:sym typeface="Microsoft Yahei"/>
              </a:endParaRPr>
            </a:p>
            <a:p>
              <a:pPr indent="0" lvl="0" marL="0" marR="0" rtl="0" algn="ctr">
                <a:spcBef>
                  <a:spcPts val="0"/>
                </a:spcBef>
                <a:spcAft>
                  <a:spcPts val="0"/>
                </a:spcAft>
                <a:buNone/>
              </a:pPr>
              <a:r>
                <a:rPr b="1" lang="zh-TW" sz="900">
                  <a:solidFill>
                    <a:srgbClr val="FFFFFF"/>
                  </a:solidFill>
                  <a:latin typeface="Microsoft Yahei"/>
                  <a:ea typeface="Microsoft Yahei"/>
                  <a:cs typeface="Microsoft Yahei"/>
                  <a:sym typeface="Microsoft Yahei"/>
                </a:rPr>
                <a:t>(參考2020年)</a:t>
              </a:r>
              <a:endParaRPr b="1" sz="900">
                <a:solidFill>
                  <a:srgbClr val="FFFFFF"/>
                </a:solidFill>
                <a:latin typeface="Microsoft Yahei"/>
                <a:ea typeface="Microsoft Yahei"/>
                <a:cs typeface="Microsoft Yahei"/>
                <a:sym typeface="Microsoft Yahei"/>
              </a:endParaRPr>
            </a:p>
          </p:txBody>
        </p:sp>
        <p:sp>
          <p:nvSpPr>
            <p:cNvPr id="156" name="Google Shape;156;p4"/>
            <p:cNvSpPr/>
            <p:nvPr/>
          </p:nvSpPr>
          <p:spPr>
            <a:xfrm>
              <a:off x="467819" y="3034622"/>
              <a:ext cx="1093094" cy="36000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57" name="Google Shape;157;p4"/>
            <p:cNvSpPr/>
            <p:nvPr/>
          </p:nvSpPr>
          <p:spPr>
            <a:xfrm>
              <a:off x="1681328" y="3005693"/>
              <a:ext cx="408987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韓國仁川</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000">
                  <a:solidFill>
                    <a:schemeClr val="dk1"/>
                  </a:solidFill>
                  <a:latin typeface="Microsoft Yahei"/>
                  <a:ea typeface="Microsoft Yahei"/>
                  <a:cs typeface="Microsoft Yahei"/>
                  <a:sym typeface="Microsoft Yahei"/>
                </a:rPr>
                <a:t>是距離“仁川國際機場”</a:t>
              </a:r>
              <a:endParaRPr sz="10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000">
                  <a:solidFill>
                    <a:schemeClr val="dk1"/>
                  </a:solidFill>
                  <a:latin typeface="Microsoft Yahei"/>
                  <a:ea typeface="Microsoft Yahei"/>
                  <a:cs typeface="Microsoft Yahei"/>
                  <a:sym typeface="Microsoft Yahei"/>
                </a:rPr>
                <a:t>最近的大學之一</a:t>
              </a:r>
              <a:endParaRPr sz="1000">
                <a:solidFill>
                  <a:schemeClr val="dk1"/>
                </a:solidFill>
                <a:latin typeface="Microsoft Yahei"/>
                <a:ea typeface="Microsoft Yahei"/>
                <a:cs typeface="Microsoft Yahei"/>
                <a:sym typeface="Microsoft Yahei"/>
              </a:endParaRPr>
            </a:p>
          </p:txBody>
        </p:sp>
        <p:sp>
          <p:nvSpPr>
            <p:cNvPr id="158" name="Google Shape;158;p4"/>
            <p:cNvSpPr/>
            <p:nvPr/>
          </p:nvSpPr>
          <p:spPr>
            <a:xfrm>
              <a:off x="390250" y="3055551"/>
              <a:ext cx="126502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rgbClr val="FFFFFF"/>
                  </a:solidFill>
                  <a:latin typeface="Microsoft Yahei"/>
                  <a:ea typeface="Microsoft Yahei"/>
                  <a:cs typeface="Microsoft Yahei"/>
                  <a:sym typeface="Microsoft Yahei"/>
                </a:rPr>
                <a:t>交通位置</a:t>
              </a:r>
              <a:endParaRPr b="1" sz="1400">
                <a:solidFill>
                  <a:srgbClr val="FFFFFF"/>
                </a:solidFill>
                <a:latin typeface="Microsoft Yahei"/>
                <a:ea typeface="Microsoft Yahei"/>
                <a:cs typeface="Microsoft Yahei"/>
                <a:sym typeface="Microsoft Yahei"/>
              </a:endParaRPr>
            </a:p>
          </p:txBody>
        </p:sp>
        <p:sp>
          <p:nvSpPr>
            <p:cNvPr id="159" name="Google Shape;159;p4"/>
            <p:cNvSpPr/>
            <p:nvPr/>
          </p:nvSpPr>
          <p:spPr>
            <a:xfrm>
              <a:off x="472926" y="3598278"/>
              <a:ext cx="1093094" cy="36000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60" name="Google Shape;160;p4"/>
            <p:cNvSpPr/>
            <p:nvPr/>
          </p:nvSpPr>
          <p:spPr>
            <a:xfrm>
              <a:off x="1686435" y="3569349"/>
              <a:ext cx="4089878" cy="535531"/>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透過DS Global入學者，可免除入學金！</a:t>
              </a:r>
              <a:endParaRPr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並享有代辦費8折，線上韓語課程費9折優惠</a:t>
              </a:r>
              <a:endParaRPr sz="1200">
                <a:solidFill>
                  <a:schemeClr val="dk1"/>
                </a:solidFill>
                <a:latin typeface="Microsoft Yahei"/>
                <a:ea typeface="Microsoft Yahei"/>
                <a:cs typeface="Microsoft Yahei"/>
                <a:sym typeface="Microsoft Yahei"/>
              </a:endParaRPr>
            </a:p>
          </p:txBody>
        </p:sp>
        <p:sp>
          <p:nvSpPr>
            <p:cNvPr id="161" name="Google Shape;161;p4"/>
            <p:cNvSpPr/>
            <p:nvPr/>
          </p:nvSpPr>
          <p:spPr>
            <a:xfrm>
              <a:off x="390180" y="3620507"/>
              <a:ext cx="126502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400">
                  <a:solidFill>
                    <a:srgbClr val="FFFFFF"/>
                  </a:solidFill>
                  <a:latin typeface="Microsoft Yahei"/>
                  <a:ea typeface="Microsoft Yahei"/>
                  <a:cs typeface="Microsoft Yahei"/>
                  <a:sym typeface="Microsoft Yahei"/>
                </a:rPr>
                <a:t>獨家優惠</a:t>
              </a:r>
              <a:endParaRPr/>
            </a:p>
          </p:txBody>
        </p:sp>
      </p:grpSp>
      <p:pic>
        <p:nvPicPr>
          <p:cNvPr descr="UI | 대학상징 | 대학안내 | 감동+대학 경인여자대학교" id="162" name="Google Shape;162;p4"/>
          <p:cNvPicPr preferRelativeResize="0"/>
          <p:nvPr/>
        </p:nvPicPr>
        <p:blipFill rotWithShape="1">
          <a:blip r:embed="rId4">
            <a:alphaModFix/>
          </a:blip>
          <a:srcRect b="0" l="0" r="0" t="0"/>
          <a:stretch/>
        </p:blipFill>
        <p:spPr>
          <a:xfrm>
            <a:off x="602144" y="1515535"/>
            <a:ext cx="1980000" cy="342857"/>
          </a:xfrm>
          <a:prstGeom prst="rect">
            <a:avLst/>
          </a:prstGeom>
          <a:noFill/>
          <a:ln>
            <a:noFill/>
          </a:ln>
        </p:spPr>
      </p:pic>
      <p:pic>
        <p:nvPicPr>
          <p:cNvPr id="163" name="Google Shape;163;p4"/>
          <p:cNvPicPr preferRelativeResize="0"/>
          <p:nvPr/>
        </p:nvPicPr>
        <p:blipFill rotWithShape="1">
          <a:blip r:embed="rId5">
            <a:alphaModFix/>
          </a:blip>
          <a:srcRect b="0" l="0" r="0" t="0"/>
          <a:stretch/>
        </p:blipFill>
        <p:spPr>
          <a:xfrm>
            <a:off x="5086932" y="3117127"/>
            <a:ext cx="3600000" cy="1563394"/>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mc:AlternateContent>
    <mc:Choice Requires="p14">
      <p:transition spd="slow" p14:dur="125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500"/>
                                        <p:tgtEl>
                                          <p:spTgt spid="145"/>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500"/>
                                        <p:tgtEl>
                                          <p:spTgt spid="14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500"/>
                                        <p:tgtEl>
                                          <p:spTgt spid="162"/>
                                        </p:tgtEl>
                                      </p:cBhvr>
                                    </p:animEffect>
                                  </p:childTnLst>
                                </p:cTn>
                              </p:par>
                              <p:par>
                                <p:cTn fill="hold" nodeType="with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500"/>
                                        <p:tgtEl>
                                          <p:spTgt spid="15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500"/>
                                        <p:tgtEl>
                                          <p:spTgt spid="151"/>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5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grpSp>
        <p:nvGrpSpPr>
          <p:cNvPr id="168" name="Google Shape;168;p5"/>
          <p:cNvGrpSpPr/>
          <p:nvPr/>
        </p:nvGrpSpPr>
        <p:grpSpPr>
          <a:xfrm>
            <a:off x="0" y="2821494"/>
            <a:ext cx="342900" cy="257175"/>
            <a:chOff x="0" y="0"/>
            <a:chExt cx="457201" cy="285750"/>
          </a:xfrm>
        </p:grpSpPr>
        <p:sp>
          <p:nvSpPr>
            <p:cNvPr id="169" name="Google Shape;169;p5"/>
            <p:cNvSpPr/>
            <p:nvPr/>
          </p:nvSpPr>
          <p:spPr>
            <a:xfrm>
              <a:off x="0" y="0"/>
              <a:ext cx="342900"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170" name="Google Shape;170;p5"/>
            <p:cNvSpPr/>
            <p:nvPr/>
          </p:nvSpPr>
          <p:spPr>
            <a:xfrm>
              <a:off x="381000" y="0"/>
              <a:ext cx="76201"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171" name="Google Shape;171;p5"/>
          <p:cNvSpPr txBox="1"/>
          <p:nvPr/>
        </p:nvSpPr>
        <p:spPr>
          <a:xfrm>
            <a:off x="421481" y="2782644"/>
            <a:ext cx="20764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宿舍</a:t>
            </a:r>
            <a:endParaRPr/>
          </a:p>
        </p:txBody>
      </p:sp>
      <p:sp>
        <p:nvSpPr>
          <p:cNvPr id="172" name="Google Shape;172;p5"/>
          <p:cNvSpPr/>
          <p:nvPr/>
        </p:nvSpPr>
        <p:spPr>
          <a:xfrm>
            <a:off x="943350" y="3436582"/>
            <a:ext cx="4391357" cy="757130"/>
          </a:xfrm>
          <a:prstGeom prst="rect">
            <a:avLst/>
          </a:prstGeom>
          <a:noFill/>
          <a:ln>
            <a:noFill/>
          </a:ln>
        </p:spPr>
        <p:txBody>
          <a:bodyPr anchorCtr="0" anchor="t" bIns="45700" lIns="91425" spcFirstLastPara="1" rIns="91425" wrap="square" tIns="45700">
            <a:spAutoFit/>
          </a:bodyPr>
          <a:lstStyle/>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房　間：2~3人一室 / 每月20萬韓元 (不需繳交其他管理費等)</a:t>
            </a:r>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契約時間：最低一個學期/6個月 (之後可以3個月為單位增加)</a:t>
            </a:r>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設　施：床、洗衣機、冰箱、衣櫃、簡易料理台、獨立衛浴等</a:t>
            </a:r>
            <a:endParaRPr sz="1200">
              <a:solidFill>
                <a:schemeClr val="dk1"/>
              </a:solidFill>
              <a:latin typeface="Microsoft Yahei"/>
              <a:ea typeface="Microsoft Yahei"/>
              <a:cs typeface="Microsoft Yahei"/>
              <a:sym typeface="Microsoft Yahei"/>
            </a:endParaRPr>
          </a:p>
        </p:txBody>
      </p:sp>
      <p:grpSp>
        <p:nvGrpSpPr>
          <p:cNvPr id="173" name="Google Shape;173;p5"/>
          <p:cNvGrpSpPr/>
          <p:nvPr/>
        </p:nvGrpSpPr>
        <p:grpSpPr>
          <a:xfrm>
            <a:off x="0" y="245270"/>
            <a:ext cx="342900" cy="257175"/>
            <a:chOff x="0" y="0"/>
            <a:chExt cx="457201" cy="285750"/>
          </a:xfrm>
        </p:grpSpPr>
        <p:sp>
          <p:nvSpPr>
            <p:cNvPr id="174" name="Google Shape;174;p5"/>
            <p:cNvSpPr/>
            <p:nvPr/>
          </p:nvSpPr>
          <p:spPr>
            <a:xfrm>
              <a:off x="0" y="0"/>
              <a:ext cx="342900"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175" name="Google Shape;175;p5"/>
            <p:cNvSpPr/>
            <p:nvPr/>
          </p:nvSpPr>
          <p:spPr>
            <a:xfrm>
              <a:off x="381000" y="0"/>
              <a:ext cx="76201"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176" name="Google Shape;176;p5"/>
          <p:cNvSpPr txBox="1"/>
          <p:nvPr/>
        </p:nvSpPr>
        <p:spPr>
          <a:xfrm>
            <a:off x="421481" y="206420"/>
            <a:ext cx="20764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國際教育院介紹</a:t>
            </a:r>
            <a:endParaRPr/>
          </a:p>
        </p:txBody>
      </p:sp>
      <p:sp>
        <p:nvSpPr>
          <p:cNvPr id="177" name="Google Shape;177;p5"/>
          <p:cNvSpPr/>
          <p:nvPr/>
        </p:nvSpPr>
        <p:spPr>
          <a:xfrm>
            <a:off x="734096" y="895396"/>
            <a:ext cx="7888310" cy="14619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TW" sz="1200">
                <a:solidFill>
                  <a:schemeClr val="dk1"/>
                </a:solidFill>
                <a:latin typeface="Microsoft Yahei"/>
                <a:ea typeface="Microsoft Yahei"/>
                <a:cs typeface="Microsoft Yahei"/>
                <a:sym typeface="Microsoft Yahei"/>
              </a:rPr>
              <a:t>“國際教育院”是2004年成立的專門為外國人提供韓國語教育的敬仁女子大學附屬機構，聘請了多位經驗豐富的韓國語專門講師，校內具有優美的學習環境及完善的教育設施。同時，為了跟上教育開放化的步伐，也與國外友好院校進行交換生項目。在國際教育院進行韓國語學習的同時，也給予學生提供韓國文化體驗，以及在韓國升學的機會與幫助。達到韓國語課程的中級水準時，可自由進行日常對話，達到高級水準時，可以聽大學部課程的內容。我們將通過雄厚的師資力量與獨特的教學方法位外國學生提供各種韓國語教育，幫助同學們實現自己的夢想。</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500">
                <a:solidFill>
                  <a:schemeClr val="dk1"/>
                </a:solidFill>
                <a:latin typeface="Microsoft Yahei"/>
                <a:ea typeface="Microsoft Yahei"/>
                <a:cs typeface="Microsoft Yahei"/>
                <a:sym typeface="Microsoft Yahei"/>
              </a:rPr>
              <a:t>　　</a:t>
            </a:r>
            <a:endParaRPr sz="5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chemeClr val="accent4"/>
                </a:solidFill>
                <a:latin typeface="Microsoft Yahei"/>
                <a:ea typeface="Microsoft Yahei"/>
                <a:cs typeface="Microsoft Yahei"/>
                <a:sym typeface="Microsoft Yahei"/>
              </a:rPr>
              <a:t>學系交流：導師-學員交流活動、教授-學生座談會中文及日文社團、觀光旅遊翻譯導遊資格證社團等</a:t>
            </a:r>
            <a:endParaRPr sz="1200">
              <a:solidFill>
                <a:schemeClr val="accent4"/>
              </a:solidFill>
              <a:latin typeface="Microsoft Yahei"/>
              <a:ea typeface="Microsoft Yahei"/>
              <a:cs typeface="Microsoft Yahei"/>
              <a:sym typeface="Microsoft Yahei"/>
            </a:endParaRPr>
          </a:p>
          <a:p>
            <a:pPr indent="0" lvl="0" marL="0" marR="0" rtl="0" algn="l">
              <a:spcBef>
                <a:spcPts val="0"/>
              </a:spcBef>
              <a:spcAft>
                <a:spcPts val="0"/>
              </a:spcAft>
              <a:buNone/>
            </a:pPr>
            <a:r>
              <a:rPr lang="zh-TW" sz="1200">
                <a:solidFill>
                  <a:schemeClr val="accent4"/>
                </a:solidFill>
                <a:latin typeface="Microsoft Yahei"/>
                <a:ea typeface="Microsoft Yahei"/>
                <a:cs typeface="Microsoft Yahei"/>
                <a:sym typeface="Microsoft Yahei"/>
              </a:rPr>
              <a:t>國際交流院：各種留學生韓國文化體驗</a:t>
            </a:r>
            <a:endParaRPr sz="1200">
              <a:solidFill>
                <a:schemeClr val="accent4"/>
              </a:solidFill>
              <a:latin typeface="Microsoft Yahei"/>
              <a:ea typeface="Microsoft Yahei"/>
              <a:cs typeface="Microsoft Yahei"/>
              <a:sym typeface="Microsoft Yahei"/>
            </a:endParaRPr>
          </a:p>
        </p:txBody>
      </p:sp>
      <p:grpSp>
        <p:nvGrpSpPr>
          <p:cNvPr id="178" name="Google Shape;178;p5"/>
          <p:cNvGrpSpPr/>
          <p:nvPr/>
        </p:nvGrpSpPr>
        <p:grpSpPr>
          <a:xfrm>
            <a:off x="5835890" y="2606958"/>
            <a:ext cx="2491681" cy="2167516"/>
            <a:chOff x="6191886" y="2597834"/>
            <a:chExt cx="2548256" cy="2261450"/>
          </a:xfrm>
        </p:grpSpPr>
        <p:pic>
          <p:nvPicPr>
            <p:cNvPr descr="https://lh6.googleusercontent.com/4cF60_ZFF5yJyJOHVx7rWOwrX6c_oQzYlBXgP_qMuRGAUz4mEnumuUZgtilQz80y-GNVwFC3dwgrOcPR4a9aIy7QOgafIQhbd2gkIN4OfniVPyC9N5D2SBk930u93r4u7_0pZtdz" id="179" name="Google Shape;179;p5"/>
            <p:cNvPicPr preferRelativeResize="0"/>
            <p:nvPr/>
          </p:nvPicPr>
          <p:blipFill rotWithShape="1">
            <a:blip r:embed="rId3">
              <a:alphaModFix/>
            </a:blip>
            <a:srcRect b="-2229" l="0" r="51022" t="-1"/>
            <a:stretch/>
          </p:blipFill>
          <p:spPr>
            <a:xfrm>
              <a:off x="6192967" y="3739488"/>
              <a:ext cx="2547175" cy="1119796"/>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pic>
          <p:nvPicPr>
            <p:cNvPr descr="https://lh6.googleusercontent.com/4cF60_ZFF5yJyJOHVx7rWOwrX6c_oQzYlBXgP_qMuRGAUz4mEnumuUZgtilQz80y-GNVwFC3dwgrOcPR4a9aIy7QOgafIQhbd2gkIN4OfniVPyC9N5D2SBk930u93r4u7_0pZtdz" id="180" name="Google Shape;180;p5"/>
            <p:cNvPicPr preferRelativeResize="0"/>
            <p:nvPr/>
          </p:nvPicPr>
          <p:blipFill rotWithShape="1">
            <a:blip r:embed="rId4">
              <a:alphaModFix/>
            </a:blip>
            <a:srcRect b="840" l="51001" r="0" t="1"/>
            <a:stretch/>
          </p:blipFill>
          <p:spPr>
            <a:xfrm>
              <a:off x="6191886" y="2597834"/>
              <a:ext cx="2548256" cy="1086173"/>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grpSp>
    </p:spTree>
  </p:cSld>
  <p:clrMapOvr>
    <a:masterClrMapping/>
  </p:clrMapOvr>
  <mc:AlternateContent>
    <mc:Choice Requires="p14">
      <p:transition spd="slow" p14:dur="125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173"/>
                                        </p:tgtEl>
                                        <p:attrNameLst>
                                          <p:attrName>style.visibility</p:attrName>
                                        </p:attrNameLst>
                                      </p:cBhvr>
                                      <p:to>
                                        <p:strVal val="visible"/>
                                      </p:to>
                                    </p:set>
                                    <p:anim calcmode="lin" valueType="num">
                                      <p:cBhvr additive="base">
                                        <p:cTn dur="500"/>
                                        <p:tgtEl>
                                          <p:spTgt spid="173"/>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500"/>
                                        <p:tgtEl>
                                          <p:spTgt spid="17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500"/>
                                        <p:tgtEl>
                                          <p:spTgt spid="177"/>
                                        </p:tgtEl>
                                      </p:cBhvr>
                                    </p:animEffect>
                                  </p:childTnLst>
                                </p:cTn>
                              </p:par>
                            </p:childTnLst>
                          </p:cTn>
                        </p:par>
                        <p:par>
                          <p:cTn fill="hold">
                            <p:stCondLst>
                              <p:cond delay="1500"/>
                            </p:stCondLst>
                            <p:childTnLst>
                              <p:par>
                                <p:cTn fill="hold" nodeType="afterEffect" presetClass="entr" presetID="2" presetSubtype="8">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500"/>
                                        <p:tgtEl>
                                          <p:spTgt spid="168"/>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500"/>
                                        <p:tgtEl>
                                          <p:spTgt spid="171"/>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500"/>
                                        <p:tgtEl>
                                          <p:spTgt spid="172"/>
                                        </p:tgtEl>
                                      </p:cBhvr>
                                    </p:animEffect>
                                  </p:childTnLst>
                                </p:cTn>
                              </p:par>
                              <p:par>
                                <p:cTn fill="hold" nodeType="with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5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grpSp>
        <p:nvGrpSpPr>
          <p:cNvPr id="185" name="Google Shape;185;p6"/>
          <p:cNvGrpSpPr/>
          <p:nvPr/>
        </p:nvGrpSpPr>
        <p:grpSpPr>
          <a:xfrm>
            <a:off x="0" y="245270"/>
            <a:ext cx="342900" cy="257175"/>
            <a:chOff x="0" y="0"/>
            <a:chExt cx="457201" cy="285750"/>
          </a:xfrm>
        </p:grpSpPr>
        <p:sp>
          <p:nvSpPr>
            <p:cNvPr id="186" name="Google Shape;186;p6"/>
            <p:cNvSpPr/>
            <p:nvPr/>
          </p:nvSpPr>
          <p:spPr>
            <a:xfrm>
              <a:off x="0" y="0"/>
              <a:ext cx="342900"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187" name="Google Shape;187;p6"/>
            <p:cNvSpPr/>
            <p:nvPr/>
          </p:nvSpPr>
          <p:spPr>
            <a:xfrm>
              <a:off x="381000" y="0"/>
              <a:ext cx="76201"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188" name="Google Shape;188;p6"/>
          <p:cNvSpPr txBox="1"/>
          <p:nvPr/>
        </p:nvSpPr>
        <p:spPr>
          <a:xfrm>
            <a:off x="421480" y="206420"/>
            <a:ext cx="332627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招生科系</a:t>
            </a:r>
            <a:endParaRPr b="1" sz="1400">
              <a:solidFill>
                <a:srgbClr val="262626"/>
              </a:solidFill>
              <a:latin typeface="Microsoft Yahei"/>
              <a:ea typeface="Microsoft Yahei"/>
              <a:cs typeface="Microsoft Yahei"/>
              <a:sym typeface="Microsoft Yahei"/>
            </a:endParaRPr>
          </a:p>
        </p:txBody>
      </p:sp>
      <p:sp>
        <p:nvSpPr>
          <p:cNvPr id="189" name="Google Shape;189;p6"/>
          <p:cNvSpPr/>
          <p:nvPr/>
        </p:nvSpPr>
        <p:spPr>
          <a:xfrm>
            <a:off x="2822609" y="965721"/>
            <a:ext cx="2425532" cy="664430"/>
          </a:xfrm>
          <a:prstGeom prst="roundRect">
            <a:avLst>
              <a:gd fmla="val 50000" name="adj"/>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190" name="Google Shape;190;p6"/>
          <p:cNvSpPr/>
          <p:nvPr/>
        </p:nvSpPr>
        <p:spPr>
          <a:xfrm>
            <a:off x="2857119" y="1048704"/>
            <a:ext cx="2391022"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500">
                <a:solidFill>
                  <a:srgbClr val="FFFFFF"/>
                </a:solidFill>
                <a:latin typeface="Microsoft Yahei"/>
                <a:ea typeface="Microsoft Yahei"/>
                <a:cs typeface="Microsoft Yahei"/>
                <a:sym typeface="Microsoft Yahei"/>
              </a:rPr>
              <a:t>國際觀光管理學系</a:t>
            </a:r>
            <a:r>
              <a:rPr b="1" lang="zh-TW" sz="1400">
                <a:solidFill>
                  <a:schemeClr val="lt1"/>
                </a:solidFill>
                <a:latin typeface="Microsoft Yahei"/>
                <a:ea typeface="Microsoft Yahei"/>
                <a:cs typeface="Microsoft Yahei"/>
                <a:sym typeface="Microsoft Yahei"/>
              </a:rPr>
              <a:t>(兩年制)</a:t>
            </a:r>
            <a:endParaRPr b="1" sz="1400">
              <a:solidFill>
                <a:schemeClr val="lt1"/>
              </a:solidFill>
              <a:latin typeface="Microsoft Yahei"/>
              <a:ea typeface="Microsoft Yahei"/>
              <a:cs typeface="Microsoft Yahei"/>
              <a:sym typeface="Microsoft Yahei"/>
            </a:endParaRPr>
          </a:p>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글로벌관광서비스과</a:t>
            </a:r>
            <a:endParaRPr b="1" sz="1200">
              <a:solidFill>
                <a:schemeClr val="dk1"/>
              </a:solidFill>
              <a:latin typeface="Microsoft Yahei"/>
              <a:ea typeface="Microsoft Yahei"/>
              <a:cs typeface="Microsoft Yahei"/>
              <a:sym typeface="Microsoft Yahei"/>
            </a:endParaRPr>
          </a:p>
        </p:txBody>
      </p:sp>
      <p:sp>
        <p:nvSpPr>
          <p:cNvPr id="191" name="Google Shape;191;p6"/>
          <p:cNvSpPr/>
          <p:nvPr/>
        </p:nvSpPr>
        <p:spPr>
          <a:xfrm>
            <a:off x="940158" y="1826405"/>
            <a:ext cx="5473521" cy="1865126"/>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在日新月異的21世紀，世界各地之間進行著跨越國界的人、物交流。隨著時代變遷，現在比任何時候都更需要向國內外遊客提供高水準服務及在全球化商業之中嶄露頭角的專業人士。國際觀光管理學系透過差異化教學進行外語教育，以及實施觀光實務教育進而培養學生們成為以下人才：</a:t>
            </a:r>
            <a:endParaRPr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1. 以紮實的外語實力與世界溝通的全球性人才</a:t>
            </a:r>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2. 關懷他人的服務業人才 </a:t>
            </a:r>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3. 以創意服務理念引領未來觀光旅遊業的服務業專業人才</a:t>
            </a:r>
            <a:br>
              <a:rPr lang="zh-TW" sz="1200">
                <a:solidFill>
                  <a:schemeClr val="dk1"/>
                </a:solidFill>
                <a:latin typeface="Microsoft Yahei"/>
                <a:ea typeface="Microsoft Yahei"/>
                <a:cs typeface="Microsoft Yahei"/>
                <a:sym typeface="Microsoft Yahei"/>
              </a:rPr>
            </a:br>
            <a:endParaRPr b="1" sz="1200">
              <a:solidFill>
                <a:schemeClr val="dk1"/>
              </a:solidFill>
              <a:latin typeface="Microsoft Yahei"/>
              <a:ea typeface="Microsoft Yahei"/>
              <a:cs typeface="Microsoft Yahei"/>
              <a:sym typeface="Microsoft Yahei"/>
            </a:endParaRPr>
          </a:p>
        </p:txBody>
      </p:sp>
      <p:grpSp>
        <p:nvGrpSpPr>
          <p:cNvPr id="192" name="Google Shape;192;p6"/>
          <p:cNvGrpSpPr/>
          <p:nvPr/>
        </p:nvGrpSpPr>
        <p:grpSpPr>
          <a:xfrm>
            <a:off x="7034356" y="597605"/>
            <a:ext cx="1620000" cy="3988139"/>
            <a:chOff x="7034356" y="597605"/>
            <a:chExt cx="1620000" cy="3988139"/>
          </a:xfrm>
        </p:grpSpPr>
        <p:pic>
          <p:nvPicPr>
            <p:cNvPr descr="https://ncms.kiwu.ac.kr/attach/namo/images/000006/20191021163209140_PKLWMM11.jpg" id="193" name="Google Shape;193;p6"/>
            <p:cNvPicPr preferRelativeResize="0"/>
            <p:nvPr/>
          </p:nvPicPr>
          <p:blipFill rotWithShape="1">
            <a:blip r:embed="rId3">
              <a:alphaModFix/>
            </a:blip>
            <a:srcRect b="0" l="0" r="0" t="0"/>
            <a:stretch/>
          </p:blipFill>
          <p:spPr>
            <a:xfrm>
              <a:off x="7034356" y="3370744"/>
              <a:ext cx="1620000" cy="12150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未提供相片說明。" id="194" name="Google Shape;194;p6"/>
            <p:cNvPicPr preferRelativeResize="0"/>
            <p:nvPr/>
          </p:nvPicPr>
          <p:blipFill rotWithShape="1">
            <a:blip r:embed="rId4">
              <a:alphaModFix/>
            </a:blip>
            <a:srcRect b="0" l="0" r="0" t="0"/>
            <a:stretch/>
          </p:blipFill>
          <p:spPr>
            <a:xfrm>
              <a:off x="7034356" y="1974421"/>
              <a:ext cx="1620000" cy="12150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external_image" id="195" name="Google Shape;195;p6"/>
            <p:cNvPicPr preferRelativeResize="0"/>
            <p:nvPr/>
          </p:nvPicPr>
          <p:blipFill rotWithShape="1">
            <a:blip r:embed="rId5">
              <a:alphaModFix/>
            </a:blip>
            <a:srcRect b="0" l="0" r="0" t="0"/>
            <a:stretch/>
          </p:blipFill>
          <p:spPr>
            <a:xfrm>
              <a:off x="7034356" y="597605"/>
              <a:ext cx="1620000" cy="119264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sp>
        <p:nvSpPr>
          <p:cNvPr id="196" name="Google Shape;196;p6"/>
          <p:cNvSpPr/>
          <p:nvPr/>
        </p:nvSpPr>
        <p:spPr>
          <a:xfrm>
            <a:off x="1760884" y="3887785"/>
            <a:ext cx="3965083" cy="4770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2500">
                <a:solidFill>
                  <a:srgbClr val="FFFFFF"/>
                </a:solidFill>
                <a:latin typeface="Arial"/>
                <a:ea typeface="Arial"/>
                <a:cs typeface="Arial"/>
                <a:sym typeface="Arial"/>
              </a:rPr>
              <a:t>成為領先全球的服務學科</a:t>
            </a:r>
            <a:endParaRPr/>
          </a:p>
        </p:txBody>
      </p:sp>
    </p:spTree>
  </p:cSld>
  <p:clrMapOvr>
    <a:masterClrMapping/>
  </p:clrMapOvr>
  <mc:AlternateContent>
    <mc:Choice Requires="p14">
      <p:transition spd="slow">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500"/>
                                        <p:tgtEl>
                                          <p:spTgt spid="185"/>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childTnLst>
                          </p:cTn>
                        </p:par>
                        <p:par>
                          <p:cTn fill="hold">
                            <p:stCondLst>
                              <p:cond delay="501"/>
                            </p:stCondLst>
                            <p:childTnLst>
                              <p:par>
                                <p:cTn fill="hold" nodeType="afterEffect" presetClass="entr" presetID="10" presetSubtype="0">
                                  <p:stCondLst>
                                    <p:cond delay="500"/>
                                  </p:stCondLst>
                                  <p:childTnLst>
                                    <p:set>
                                      <p:cBhvr>
                                        <p:cTn dur="1" fill="hold">
                                          <p:stCondLst>
                                            <p:cond delay="0"/>
                                          </p:stCondLst>
                                        </p:cTn>
                                        <p:tgtEl>
                                          <p:spTgt spid="189"/>
                                        </p:tgtEl>
                                        <p:attrNameLst>
                                          <p:attrName>style.visibility</p:attrName>
                                        </p:attrNameLst>
                                      </p:cBhvr>
                                      <p:to>
                                        <p:strVal val="visible"/>
                                      </p:to>
                                    </p:set>
                                    <p:animEffect filter="fade" transition="in">
                                      <p:cBhvr>
                                        <p:cTn dur="500"/>
                                        <p:tgtEl>
                                          <p:spTgt spid="189"/>
                                        </p:tgtEl>
                                      </p:cBhvr>
                                    </p:animEffect>
                                  </p:childTnLst>
                                </p:cTn>
                              </p:par>
                              <p:par>
                                <p:cTn fill="hold" nodeType="withEffect" presetClass="entr" presetID="10" presetSubtype="0">
                                  <p:stCondLst>
                                    <p:cond delay="500"/>
                                  </p:stCondLst>
                                  <p:childTnLst>
                                    <p:set>
                                      <p:cBhvr>
                                        <p:cTn dur="1" fill="hold">
                                          <p:stCondLst>
                                            <p:cond delay="0"/>
                                          </p:stCondLst>
                                        </p:cTn>
                                        <p:tgtEl>
                                          <p:spTgt spid="190"/>
                                        </p:tgtEl>
                                        <p:attrNameLst>
                                          <p:attrName>style.visibility</p:attrName>
                                        </p:attrNameLst>
                                      </p:cBhvr>
                                      <p:to>
                                        <p:strVal val="visible"/>
                                      </p:to>
                                    </p:set>
                                    <p:animEffect filter="fade" transition="in">
                                      <p:cBhvr>
                                        <p:cTn dur="500"/>
                                        <p:tgtEl>
                                          <p:spTgt spid="190"/>
                                        </p:tgtEl>
                                      </p:cBhvr>
                                    </p:animEffect>
                                  </p:childTnLst>
                                </p:cTn>
                              </p:par>
                            </p:childTnLst>
                          </p:cTn>
                        </p:par>
                        <p:par>
                          <p:cTn fill="hold">
                            <p:stCondLst>
                              <p:cond delay="1001"/>
                            </p:stCondLst>
                            <p:childTnLst>
                              <p:par>
                                <p:cTn fill="hold" nodeType="after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500"/>
                                        <p:tgtEl>
                                          <p:spTgt spid="191"/>
                                        </p:tgtEl>
                                      </p:cBhvr>
                                    </p:animEffect>
                                  </p:childTnLst>
                                </p:cTn>
                              </p:par>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childTnLst>
                          </p:cTn>
                        </p:par>
                        <p:par>
                          <p:cTn fill="hold">
                            <p:stCondLst>
                              <p:cond delay="1501"/>
                            </p:stCondLst>
                            <p:childTnLst>
                              <p:par>
                                <p:cTn fill="hold" nodeType="after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5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grpSp>
        <p:nvGrpSpPr>
          <p:cNvPr id="201" name="Google Shape;201;p7"/>
          <p:cNvGrpSpPr/>
          <p:nvPr/>
        </p:nvGrpSpPr>
        <p:grpSpPr>
          <a:xfrm>
            <a:off x="0" y="245270"/>
            <a:ext cx="342900" cy="257175"/>
            <a:chOff x="0" y="0"/>
            <a:chExt cx="457201" cy="285750"/>
          </a:xfrm>
        </p:grpSpPr>
        <p:sp>
          <p:nvSpPr>
            <p:cNvPr id="202" name="Google Shape;202;p7"/>
            <p:cNvSpPr/>
            <p:nvPr/>
          </p:nvSpPr>
          <p:spPr>
            <a:xfrm>
              <a:off x="0" y="0"/>
              <a:ext cx="342900"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203" name="Google Shape;203;p7"/>
            <p:cNvSpPr/>
            <p:nvPr/>
          </p:nvSpPr>
          <p:spPr>
            <a:xfrm>
              <a:off x="381000" y="0"/>
              <a:ext cx="76201" cy="2857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204" name="Google Shape;204;p7"/>
          <p:cNvSpPr txBox="1"/>
          <p:nvPr/>
        </p:nvSpPr>
        <p:spPr>
          <a:xfrm>
            <a:off x="421480" y="206420"/>
            <a:ext cx="3326271"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招生科系</a:t>
            </a:r>
            <a:endParaRPr b="1" sz="1400">
              <a:solidFill>
                <a:srgbClr val="262626"/>
              </a:solidFill>
              <a:latin typeface="Microsoft Yahei"/>
              <a:ea typeface="Microsoft Yahei"/>
              <a:cs typeface="Microsoft Yahei"/>
              <a:sym typeface="Microsoft Yahei"/>
            </a:endParaRPr>
          </a:p>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－國際觀光管理學系(兩年制)</a:t>
            </a:r>
            <a:endParaRPr b="1" sz="1400">
              <a:solidFill>
                <a:srgbClr val="262626"/>
              </a:solidFill>
              <a:latin typeface="Microsoft Yahei"/>
              <a:ea typeface="Microsoft Yahei"/>
              <a:cs typeface="Microsoft Yahei"/>
              <a:sym typeface="Microsoft Yahei"/>
            </a:endParaRPr>
          </a:p>
        </p:txBody>
      </p:sp>
      <p:sp>
        <p:nvSpPr>
          <p:cNvPr id="205" name="Google Shape;205;p7"/>
          <p:cNvSpPr/>
          <p:nvPr/>
        </p:nvSpPr>
        <p:spPr>
          <a:xfrm>
            <a:off x="940158" y="1192861"/>
            <a:ext cx="5493299" cy="334245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zh-TW" sz="1200">
                <a:solidFill>
                  <a:schemeClr val="dk1"/>
                </a:solidFill>
                <a:latin typeface="Microsoft Yahei"/>
                <a:ea typeface="Microsoft Yahei"/>
                <a:cs typeface="Microsoft Yahei"/>
                <a:sym typeface="Microsoft Yahei"/>
              </a:rPr>
              <a:t>＊關於韓文專業(韓文組)</a:t>
            </a:r>
            <a:endParaRPr b="1"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　　國際觀光管理學系分韓文組、中文組、日文組。其中韓文組為外國女性人才專班，培養學生們在全球觀光產業中得以嶄露頭角的韓文實力，以及放眼全球服務業的野心。 </a:t>
            </a:r>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　　課程大致上可分為外語教育(含韓語)、旅遊服務系列實務教育、國際禮儀教育等。所有課程與韓國學生相同，但外語課程由韓語課程構成，因此畢業前可以學習到各種韓語。 </a:t>
            </a:r>
            <a:endParaRPr sz="1200">
              <a:solidFill>
                <a:schemeClr val="dk1"/>
              </a:solidFill>
              <a:latin typeface="Microsoft Yahei"/>
              <a:ea typeface="Microsoft Yahei"/>
              <a:cs typeface="Microsoft Yahei"/>
              <a:sym typeface="Microsoft Yahe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lnSpc>
                <a:spcPct val="120000"/>
              </a:lnSpc>
              <a:spcBef>
                <a:spcPts val="0"/>
              </a:spcBef>
              <a:spcAft>
                <a:spcPts val="0"/>
              </a:spcAft>
              <a:buNone/>
            </a:pPr>
            <a:r>
              <a:rPr b="1" lang="zh-TW" sz="1200">
                <a:solidFill>
                  <a:schemeClr val="dk1"/>
                </a:solidFill>
                <a:latin typeface="Microsoft Yahei"/>
                <a:ea typeface="Microsoft Yahei"/>
                <a:cs typeface="Microsoft Yahei"/>
                <a:sym typeface="Microsoft Yahei"/>
              </a:rPr>
              <a:t>＊外語教育</a:t>
            </a:r>
            <a:endParaRPr b="1"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(1)中文主修集中班</a:t>
            </a:r>
            <a:endParaRPr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(2)日文主修集中班</a:t>
            </a:r>
            <a:endParaRPr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(3)提升英語會話能力共同教科</a:t>
            </a:r>
            <a:endParaRPr sz="1200">
              <a:solidFill>
                <a:schemeClr val="dk1"/>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(4)證照講座</a:t>
            </a:r>
            <a:br>
              <a:rPr lang="zh-TW" sz="1200">
                <a:solidFill>
                  <a:schemeClr val="dk1"/>
                </a:solidFill>
                <a:latin typeface="Microsoft Yahei"/>
                <a:ea typeface="Microsoft Yahei"/>
                <a:cs typeface="Microsoft Yahei"/>
                <a:sym typeface="Microsoft Yahei"/>
              </a:rPr>
            </a:br>
            <a:endParaRPr b="1" sz="1200">
              <a:solidFill>
                <a:schemeClr val="dk1"/>
              </a:solidFill>
              <a:latin typeface="Microsoft Yahei"/>
              <a:ea typeface="Microsoft Yahei"/>
              <a:cs typeface="Microsoft Yahei"/>
              <a:sym typeface="Microsoft Yahei"/>
            </a:endParaRPr>
          </a:p>
        </p:txBody>
      </p:sp>
      <p:sp>
        <p:nvSpPr>
          <p:cNvPr id="206" name="Google Shape;206;p7"/>
          <p:cNvSpPr/>
          <p:nvPr/>
        </p:nvSpPr>
        <p:spPr>
          <a:xfrm>
            <a:off x="3570080" y="2864087"/>
            <a:ext cx="3063877" cy="1643527"/>
          </a:xfrm>
          <a:prstGeom prst="rect">
            <a:avLst/>
          </a:prstGeom>
          <a:noFill/>
          <a:ln>
            <a:noFill/>
          </a:ln>
        </p:spPr>
        <p:txBody>
          <a:bodyPr anchorCtr="0" anchor="t" bIns="45700" lIns="91425" spcFirstLastPara="1" rIns="91425" wrap="square" tIns="45700">
            <a:spAutoFit/>
          </a:bodyPr>
          <a:lstStyle/>
          <a:p>
            <a:pPr indent="0" lvl="0" marL="0" marR="0" rtl="0" algn="just">
              <a:lnSpc>
                <a:spcPct val="120000"/>
              </a:lnSpc>
              <a:spcBef>
                <a:spcPts val="0"/>
              </a:spcBef>
              <a:spcAft>
                <a:spcPts val="0"/>
              </a:spcAft>
              <a:buNone/>
            </a:pPr>
            <a:r>
              <a:rPr b="1" lang="zh-TW" sz="1200">
                <a:solidFill>
                  <a:schemeClr val="dk1"/>
                </a:solidFill>
                <a:latin typeface="Microsoft Yahei"/>
                <a:ea typeface="Microsoft Yahei"/>
                <a:cs typeface="Microsoft Yahei"/>
                <a:sym typeface="Microsoft Yahei"/>
              </a:rPr>
              <a:t>＊觀光科實務教育</a:t>
            </a:r>
            <a:endParaRPr b="1" sz="1200">
              <a:solidFill>
                <a:schemeClr val="dk1"/>
              </a:solidFill>
              <a:latin typeface="Microsoft Yahei"/>
              <a:ea typeface="Microsoft Yahei"/>
              <a:cs typeface="Microsoft Yahei"/>
              <a:sym typeface="Microsoft Yahei"/>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(1)主就業領域專業實務教育</a:t>
            </a:r>
            <a:endParaRPr sz="1200">
              <a:solidFill>
                <a:schemeClr val="dk1"/>
              </a:solidFill>
              <a:latin typeface="Microsoft Yahei"/>
              <a:ea typeface="Microsoft Yahei"/>
              <a:cs typeface="Microsoft Yahei"/>
              <a:sym typeface="Microsoft Yahei"/>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(2)主就業領域證照課程</a:t>
            </a:r>
            <a:endParaRPr sz="1200">
              <a:solidFill>
                <a:schemeClr val="dk1"/>
              </a:solidFill>
              <a:latin typeface="Microsoft Yahei"/>
              <a:ea typeface="Microsoft Yahei"/>
              <a:cs typeface="Microsoft Yahei"/>
              <a:sym typeface="Microsoft Yahei"/>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(3)國內現場實習</a:t>
            </a:r>
            <a:endParaRPr sz="1200">
              <a:solidFill>
                <a:schemeClr val="dk1"/>
              </a:solidFill>
              <a:latin typeface="Microsoft Yahei"/>
              <a:ea typeface="Microsoft Yahei"/>
              <a:cs typeface="Microsoft Yahei"/>
              <a:sym typeface="Microsoft Yahei"/>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(4)業師講座</a:t>
            </a:r>
            <a:endParaRPr sz="1200">
              <a:solidFill>
                <a:schemeClr val="dk1"/>
              </a:solidFill>
              <a:latin typeface="Microsoft Yahei"/>
              <a:ea typeface="Microsoft Yahei"/>
              <a:cs typeface="Microsoft Yahei"/>
              <a:sym typeface="Microsoft Yahei"/>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(5)國際禮儀、心態調適等基礎專業科目</a:t>
            </a:r>
            <a:endParaRPr sz="1200">
              <a:solidFill>
                <a:schemeClr val="dk1"/>
              </a:solidFill>
              <a:latin typeface="Microsoft Yahei"/>
              <a:ea typeface="Microsoft Yahei"/>
              <a:cs typeface="Microsoft Yahei"/>
              <a:sym typeface="Microsoft Yahei"/>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(6)電子表格程序、廣告企畫書等電腦科目</a:t>
            </a:r>
            <a:endParaRPr sz="1200">
              <a:solidFill>
                <a:schemeClr val="dk1"/>
              </a:solidFill>
              <a:latin typeface="Microsoft Yahei"/>
              <a:ea typeface="Microsoft Yahei"/>
              <a:cs typeface="Microsoft Yahei"/>
              <a:sym typeface="Microsoft Yahei"/>
            </a:endParaRPr>
          </a:p>
        </p:txBody>
      </p:sp>
      <p:grpSp>
        <p:nvGrpSpPr>
          <p:cNvPr id="207" name="Google Shape;207;p7"/>
          <p:cNvGrpSpPr/>
          <p:nvPr/>
        </p:nvGrpSpPr>
        <p:grpSpPr>
          <a:xfrm>
            <a:off x="6767849" y="729640"/>
            <a:ext cx="2118574" cy="3994507"/>
            <a:chOff x="6767849" y="729640"/>
            <a:chExt cx="2118574" cy="3994507"/>
          </a:xfrm>
        </p:grpSpPr>
        <p:sp>
          <p:nvSpPr>
            <p:cNvPr id="208" name="Google Shape;208;p7"/>
            <p:cNvSpPr/>
            <p:nvPr/>
          </p:nvSpPr>
          <p:spPr>
            <a:xfrm>
              <a:off x="6767849" y="729640"/>
              <a:ext cx="2118574"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000">
                  <a:solidFill>
                    <a:srgbClr val="000000"/>
                  </a:solidFill>
                  <a:highlight>
                    <a:srgbClr val="FFFF00"/>
                  </a:highlight>
                  <a:latin typeface="Microsoft YaHei"/>
                  <a:ea typeface="Microsoft YaHei"/>
                  <a:cs typeface="Microsoft YaHei"/>
                  <a:sym typeface="Microsoft YaHei"/>
                </a:rPr>
                <a:t>敬仁女大國際觀光管理學系系主任</a:t>
              </a:r>
              <a:endParaRPr b="1" sz="1000">
                <a:solidFill>
                  <a:srgbClr val="000000"/>
                </a:solidFill>
                <a:highlight>
                  <a:srgbClr val="FFFF00"/>
                </a:highlight>
                <a:latin typeface="Microsoft YaHei"/>
                <a:ea typeface="Microsoft YaHei"/>
                <a:cs typeface="Microsoft YaHei"/>
                <a:sym typeface="Microsoft YaHei"/>
              </a:endParaRPr>
            </a:p>
            <a:p>
              <a:pPr indent="0" lvl="0" marL="0" marR="0" rtl="0" algn="ctr">
                <a:spcBef>
                  <a:spcPts val="0"/>
                </a:spcBef>
                <a:spcAft>
                  <a:spcPts val="0"/>
                </a:spcAft>
                <a:buNone/>
              </a:pPr>
              <a:r>
                <a:rPr b="1" lang="zh-TW" sz="1000">
                  <a:solidFill>
                    <a:srgbClr val="000000"/>
                  </a:solidFill>
                  <a:highlight>
                    <a:srgbClr val="FFFF00"/>
                  </a:highlight>
                  <a:latin typeface="Microsoft YaHei"/>
                  <a:ea typeface="Microsoft YaHei"/>
                  <a:cs typeface="Microsoft YaHei"/>
                  <a:sym typeface="Microsoft YaHei"/>
                </a:rPr>
                <a:t>到訪新竹世界高中</a:t>
              </a:r>
              <a:endParaRPr sz="1000">
                <a:solidFill>
                  <a:schemeClr val="dk1"/>
                </a:solidFill>
                <a:latin typeface="Microsoft YaHei"/>
                <a:ea typeface="Microsoft YaHei"/>
                <a:cs typeface="Microsoft YaHei"/>
                <a:sym typeface="Microsoft YaHei"/>
              </a:endParaRPr>
            </a:p>
          </p:txBody>
        </p:sp>
        <p:pic>
          <p:nvPicPr>
            <p:cNvPr id="209" name="Google Shape;209;p7"/>
            <p:cNvPicPr preferRelativeResize="0"/>
            <p:nvPr/>
          </p:nvPicPr>
          <p:blipFill rotWithShape="1">
            <a:blip r:embed="rId3">
              <a:alphaModFix/>
            </a:blip>
            <a:srcRect b="0" l="0" r="0" t="0"/>
            <a:stretch/>
          </p:blipFill>
          <p:spPr>
            <a:xfrm rot="5400000">
              <a:off x="7036087" y="1228141"/>
              <a:ext cx="1656000" cy="1672141"/>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실내이(가) 표시된 사진&#10;&#10;자동 생성된 설명" id="210" name="Google Shape;210;p7"/>
            <p:cNvPicPr preferRelativeResize="0"/>
            <p:nvPr/>
          </p:nvPicPr>
          <p:blipFill rotWithShape="1">
            <a:blip r:embed="rId4">
              <a:alphaModFix/>
            </a:blip>
            <a:srcRect b="0" l="0" r="0" t="0"/>
            <a:stretch/>
          </p:blipFill>
          <p:spPr>
            <a:xfrm rot="5400000">
              <a:off x="7041694" y="3054469"/>
              <a:ext cx="1656000" cy="168335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grpSp>
    </p:spTree>
  </p:cSld>
  <p:clrMapOvr>
    <a:masterClrMapping/>
  </p:clrMapOvr>
  <mc:AlternateContent>
    <mc:Choice Requires="p14">
      <p:transition spd="slow">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01"/>
                                        </p:tgtEl>
                                        <p:attrNameLst>
                                          <p:attrName>style.visibility</p:attrName>
                                        </p:attrNameLst>
                                      </p:cBhvr>
                                      <p:to>
                                        <p:strVal val="visible"/>
                                      </p:to>
                                    </p:set>
                                    <p:anim calcmode="lin" valueType="num">
                                      <p:cBhvr additive="base">
                                        <p:cTn dur="500"/>
                                        <p:tgtEl>
                                          <p:spTgt spid="201"/>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par>
                          <p:cTn fill="hold">
                            <p:stCondLst>
                              <p:cond delay="501"/>
                            </p:stCondLst>
                            <p:childTnLst>
                              <p:par>
                                <p:cTn fill="hold" nodeType="after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childTnLst>
                          </p:cTn>
                        </p:par>
                        <p:par>
                          <p:cTn fill="hold">
                            <p:stCondLst>
                              <p:cond delay="1501"/>
                            </p:stCondLst>
                            <p:childTnLst>
                              <p:par>
                                <p:cTn fill="hold" nodeType="after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5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grpSp>
        <p:nvGrpSpPr>
          <p:cNvPr id="215" name="Google Shape;215;p8"/>
          <p:cNvGrpSpPr/>
          <p:nvPr/>
        </p:nvGrpSpPr>
        <p:grpSpPr>
          <a:xfrm>
            <a:off x="0" y="245270"/>
            <a:ext cx="342900" cy="257175"/>
            <a:chOff x="0" y="0"/>
            <a:chExt cx="457201" cy="285750"/>
          </a:xfrm>
        </p:grpSpPr>
        <p:sp>
          <p:nvSpPr>
            <p:cNvPr id="216" name="Google Shape;216;p8"/>
            <p:cNvSpPr/>
            <p:nvPr/>
          </p:nvSpPr>
          <p:spPr>
            <a:xfrm>
              <a:off x="0" y="0"/>
              <a:ext cx="342900"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833C0B"/>
                </a:solidFill>
                <a:latin typeface="Calibri"/>
                <a:ea typeface="Calibri"/>
                <a:cs typeface="Calibri"/>
                <a:sym typeface="Calibri"/>
              </a:endParaRPr>
            </a:p>
          </p:txBody>
        </p:sp>
        <p:sp>
          <p:nvSpPr>
            <p:cNvPr id="217" name="Google Shape;217;p8"/>
            <p:cNvSpPr/>
            <p:nvPr/>
          </p:nvSpPr>
          <p:spPr>
            <a:xfrm>
              <a:off x="381000" y="0"/>
              <a:ext cx="76201"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833C0B"/>
                </a:solidFill>
                <a:latin typeface="Calibri"/>
                <a:ea typeface="Calibri"/>
                <a:cs typeface="Calibri"/>
                <a:sym typeface="Calibri"/>
              </a:endParaRPr>
            </a:p>
          </p:txBody>
        </p:sp>
      </p:grpSp>
      <p:sp>
        <p:nvSpPr>
          <p:cNvPr id="218" name="Google Shape;218;p8"/>
          <p:cNvSpPr txBox="1"/>
          <p:nvPr/>
        </p:nvSpPr>
        <p:spPr>
          <a:xfrm>
            <a:off x="421480" y="206420"/>
            <a:ext cx="369642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其他合作(詳情請見附件的word檔)</a:t>
            </a:r>
            <a:endParaRPr b="1" sz="1400">
              <a:solidFill>
                <a:srgbClr val="262626"/>
              </a:solidFill>
              <a:latin typeface="Microsoft Yahei"/>
              <a:ea typeface="Microsoft Yahei"/>
              <a:cs typeface="Microsoft Yahei"/>
              <a:sym typeface="Microsoft Yahei"/>
            </a:endParaRPr>
          </a:p>
        </p:txBody>
      </p:sp>
      <p:sp>
        <p:nvSpPr>
          <p:cNvPr descr="1130_東泰高中標誌橫式組合-CMYK.jpg" id="219" name="Google Shape;219;p8"/>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1130_東泰高中標誌橫式組合-CMYK.jpg" id="220" name="Google Shape;220;p8"/>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1130_東泰高中標誌橫式組合-CMYK.jpg" id="221" name="Google Shape;221;p8"/>
          <p:cNvSpPr/>
          <p:nvPr/>
        </p:nvSpPr>
        <p:spPr>
          <a:xfrm>
            <a:off x="45113" y="2071298"/>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1130_東泰高中標誌橫式組合-CMYK.jpg" id="222" name="Google Shape;222;p8"/>
          <p:cNvSpPr/>
          <p:nvPr/>
        </p:nvSpPr>
        <p:spPr>
          <a:xfrm>
            <a:off x="197513" y="2066646"/>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223" name="Google Shape;223;p8"/>
          <p:cNvSpPr/>
          <p:nvPr/>
        </p:nvSpPr>
        <p:spPr>
          <a:xfrm rot="5400000">
            <a:off x="682443" y="1684750"/>
            <a:ext cx="269960" cy="431936"/>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224" name="Google Shape;224;p8"/>
          <p:cNvCxnSpPr/>
          <p:nvPr/>
        </p:nvCxnSpPr>
        <p:spPr>
          <a:xfrm>
            <a:off x="817424" y="2116685"/>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225" name="Google Shape;225;p8"/>
          <p:cNvSpPr/>
          <p:nvPr/>
        </p:nvSpPr>
        <p:spPr>
          <a:xfrm>
            <a:off x="1070107" y="1785314"/>
            <a:ext cx="4114906"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代行招募韓籍學生</a:t>
            </a:r>
            <a:endParaRPr/>
          </a:p>
        </p:txBody>
      </p:sp>
      <p:sp>
        <p:nvSpPr>
          <p:cNvPr id="226" name="Google Shape;226;p8"/>
          <p:cNvSpPr/>
          <p:nvPr/>
        </p:nvSpPr>
        <p:spPr>
          <a:xfrm rot="5400000">
            <a:off x="682443" y="2136266"/>
            <a:ext cx="269960" cy="431936"/>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227" name="Google Shape;227;p8"/>
          <p:cNvCxnSpPr/>
          <p:nvPr/>
        </p:nvCxnSpPr>
        <p:spPr>
          <a:xfrm>
            <a:off x="817424" y="2568201"/>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228" name="Google Shape;228;p8"/>
          <p:cNvSpPr/>
          <p:nvPr/>
        </p:nvSpPr>
        <p:spPr>
          <a:xfrm>
            <a:off x="1070107" y="2236830"/>
            <a:ext cx="4114906"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報名線上韓語課程享優惠</a:t>
            </a:r>
            <a:endParaRPr b="1" sz="1400">
              <a:solidFill>
                <a:schemeClr val="dk1"/>
              </a:solidFill>
              <a:latin typeface="Microsoft Yahei"/>
              <a:ea typeface="Microsoft Yahei"/>
              <a:cs typeface="Microsoft Yahei"/>
              <a:sym typeface="Microsoft Yahei"/>
            </a:endParaRPr>
          </a:p>
        </p:txBody>
      </p:sp>
      <p:sp>
        <p:nvSpPr>
          <p:cNvPr id="229" name="Google Shape;229;p8"/>
          <p:cNvSpPr/>
          <p:nvPr/>
        </p:nvSpPr>
        <p:spPr>
          <a:xfrm>
            <a:off x="849005" y="724183"/>
            <a:ext cx="7785100" cy="717538"/>
          </a:xfrm>
          <a:prstGeom prst="rect">
            <a:avLst/>
          </a:prstGeom>
          <a:solidFill>
            <a:schemeClr val="accent2"/>
          </a:solidFill>
          <a:ln>
            <a:noFill/>
          </a:ln>
        </p:spPr>
        <p:txBody>
          <a:bodyPr anchorCtr="0" anchor="t" bIns="34275" lIns="137150" spcFirstLastPara="1" rIns="34275" wrap="square" tIns="68575">
            <a:noAutofit/>
          </a:bodyPr>
          <a:lstStyle/>
          <a:p>
            <a:pPr indent="0" lvl="0" marL="0" marR="0" rtl="0" algn="l">
              <a:lnSpc>
                <a:spcPct val="100000"/>
              </a:lnSpc>
              <a:spcBef>
                <a:spcPts val="0"/>
              </a:spcBef>
              <a:spcAft>
                <a:spcPts val="0"/>
              </a:spcAft>
              <a:buClr>
                <a:schemeClr val="lt1"/>
              </a:buClr>
              <a:buSzPts val="2700"/>
              <a:buFont typeface="Calibri"/>
              <a:buNone/>
            </a:pPr>
            <a:r>
              <a:t/>
            </a:r>
            <a:endParaRPr b="0" i="0" sz="2700" u="none" cap="none" strike="noStrike">
              <a:solidFill>
                <a:srgbClr val="FFFFFF"/>
              </a:solidFill>
              <a:latin typeface="Quattrocento Sans"/>
              <a:ea typeface="Quattrocento Sans"/>
              <a:cs typeface="Quattrocento Sans"/>
              <a:sym typeface="Quattrocento Sans"/>
            </a:endParaRPr>
          </a:p>
        </p:txBody>
      </p:sp>
      <p:sp>
        <p:nvSpPr>
          <p:cNvPr id="230" name="Google Shape;230;p8"/>
          <p:cNvSpPr/>
          <p:nvPr/>
        </p:nvSpPr>
        <p:spPr>
          <a:xfrm>
            <a:off x="1887582" y="759786"/>
            <a:ext cx="5551714" cy="64633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zh-TW" sz="1200">
                <a:solidFill>
                  <a:schemeClr val="lt1"/>
                </a:solidFill>
                <a:latin typeface="Microsoft Yahei"/>
                <a:ea typeface="Microsoft Yahei"/>
                <a:cs typeface="Microsoft Yahei"/>
                <a:sym typeface="Microsoft Yahei"/>
              </a:rPr>
              <a:t>深知貴校具備優秀的教學環境及師資，本公司希望與貴校一同透過台韓教育交流，培養更多具備國際觀的專門領域人才，並締結合作關係。</a:t>
            </a:r>
            <a:endParaRPr/>
          </a:p>
        </p:txBody>
      </p:sp>
      <p:sp>
        <p:nvSpPr>
          <p:cNvPr id="231" name="Google Shape;231;p8"/>
          <p:cNvSpPr/>
          <p:nvPr/>
        </p:nvSpPr>
        <p:spPr>
          <a:xfrm rot="5400000">
            <a:off x="682443" y="2575606"/>
            <a:ext cx="269960" cy="431936"/>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232" name="Google Shape;232;p8"/>
          <p:cNvCxnSpPr/>
          <p:nvPr/>
        </p:nvCxnSpPr>
        <p:spPr>
          <a:xfrm>
            <a:off x="817424" y="3007541"/>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233" name="Google Shape;233;p8"/>
          <p:cNvSpPr/>
          <p:nvPr/>
        </p:nvSpPr>
        <p:spPr>
          <a:xfrm>
            <a:off x="1070107" y="2676170"/>
            <a:ext cx="3509995"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提供韓國寒暑假短期團體課程資源</a:t>
            </a:r>
            <a:endParaRPr b="1" sz="1400">
              <a:solidFill>
                <a:schemeClr val="dk1"/>
              </a:solidFill>
              <a:latin typeface="Microsoft Yahei"/>
              <a:ea typeface="Microsoft Yahei"/>
              <a:cs typeface="Microsoft Yahei"/>
              <a:sym typeface="Microsoft Yahei"/>
            </a:endParaRPr>
          </a:p>
        </p:txBody>
      </p:sp>
      <p:sp>
        <p:nvSpPr>
          <p:cNvPr id="234" name="Google Shape;234;p8"/>
          <p:cNvSpPr/>
          <p:nvPr/>
        </p:nvSpPr>
        <p:spPr>
          <a:xfrm rot="5400000">
            <a:off x="682443" y="3595381"/>
            <a:ext cx="269960" cy="431936"/>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235" name="Google Shape;235;p8"/>
          <p:cNvCxnSpPr/>
          <p:nvPr/>
        </p:nvCxnSpPr>
        <p:spPr>
          <a:xfrm>
            <a:off x="817424" y="4118000"/>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236" name="Google Shape;236;p8"/>
          <p:cNvSpPr/>
          <p:nvPr/>
        </p:nvSpPr>
        <p:spPr>
          <a:xfrm>
            <a:off x="1070107" y="3529691"/>
            <a:ext cx="5089598" cy="543201"/>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支援與韓國學校多種業務交流</a:t>
            </a:r>
            <a:endParaRPr b="1" sz="1400">
              <a:solidFill>
                <a:schemeClr val="dk1"/>
              </a:solidFill>
              <a:latin typeface="Microsoft Yahei"/>
              <a:ea typeface="Microsoft Yahei"/>
              <a:cs typeface="Microsoft Yahei"/>
              <a:sym typeface="Microsoft Yahei"/>
            </a:endParaRPr>
          </a:p>
          <a:p>
            <a:pPr indent="0" lvl="0" marL="0" marR="0" rtl="0" algn="l">
              <a:spcBef>
                <a:spcPts val="28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(締結姊妹校、交換學生、開設語學堂專班等)</a:t>
            </a:r>
            <a:endParaRPr b="1" sz="1400">
              <a:solidFill>
                <a:schemeClr val="dk1"/>
              </a:solidFill>
              <a:latin typeface="Microsoft Yahei"/>
              <a:ea typeface="Microsoft Yahei"/>
              <a:cs typeface="Microsoft Yahei"/>
              <a:sym typeface="Microsoft Yahei"/>
            </a:endParaRPr>
          </a:p>
        </p:txBody>
      </p:sp>
      <p:sp>
        <p:nvSpPr>
          <p:cNvPr id="237" name="Google Shape;237;p8"/>
          <p:cNvSpPr/>
          <p:nvPr/>
        </p:nvSpPr>
        <p:spPr>
          <a:xfrm>
            <a:off x="601455" y="4264895"/>
            <a:ext cx="5521343" cy="46166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200"/>
              <a:buFont typeface="Arial"/>
              <a:buChar char="•"/>
            </a:pPr>
            <a:r>
              <a:rPr lang="zh-TW" sz="1200">
                <a:solidFill>
                  <a:schemeClr val="dk1"/>
                </a:solidFill>
                <a:latin typeface="Microsoft Yahei"/>
                <a:ea typeface="Microsoft Yahei"/>
                <a:cs typeface="Microsoft Yahei"/>
                <a:sym typeface="Microsoft Yahei"/>
              </a:rPr>
              <a:t>欲前往韓國留學的學生數較多時，可透過與韓國合作學校開設留學專班，</a:t>
            </a:r>
            <a:br>
              <a:rPr lang="zh-TW" sz="1200">
                <a:solidFill>
                  <a:schemeClr val="dk1"/>
                </a:solidFill>
                <a:latin typeface="Microsoft Yahei"/>
                <a:ea typeface="Microsoft Yahei"/>
                <a:cs typeface="Microsoft Yahei"/>
                <a:sym typeface="Microsoft Yahei"/>
              </a:rPr>
            </a:br>
            <a:r>
              <a:rPr lang="zh-TW" sz="1200">
                <a:solidFill>
                  <a:schemeClr val="dk1"/>
                </a:solidFill>
                <a:latin typeface="Microsoft Yahei"/>
                <a:ea typeface="Microsoft Yahei"/>
                <a:cs typeface="Microsoft Yahei"/>
                <a:sym typeface="Microsoft Yahei"/>
              </a:rPr>
              <a:t>並提供韓語教育、科系諮詢、入學後生活小幫手、就業商談等協助。</a:t>
            </a:r>
            <a:endParaRPr/>
          </a:p>
        </p:txBody>
      </p:sp>
      <p:pic>
        <p:nvPicPr>
          <p:cNvPr id="238" name="Google Shape;238;p8"/>
          <p:cNvPicPr preferRelativeResize="0"/>
          <p:nvPr/>
        </p:nvPicPr>
        <p:blipFill rotWithShape="1">
          <a:blip r:embed="rId3">
            <a:alphaModFix/>
          </a:blip>
          <a:srcRect b="0" l="0" r="0" t="0"/>
          <a:stretch/>
        </p:blipFill>
        <p:spPr>
          <a:xfrm>
            <a:off x="5920270" y="2455848"/>
            <a:ext cx="2429032" cy="1620000"/>
          </a:xfrm>
          <a:prstGeom prst="rect">
            <a:avLst/>
          </a:prstGeom>
          <a:noFill/>
          <a:ln>
            <a:noFill/>
          </a:ln>
        </p:spPr>
      </p:pic>
      <p:sp>
        <p:nvSpPr>
          <p:cNvPr id="239" name="Google Shape;239;p8"/>
          <p:cNvSpPr/>
          <p:nvPr/>
        </p:nvSpPr>
        <p:spPr>
          <a:xfrm>
            <a:off x="5826141" y="1815836"/>
            <a:ext cx="29259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200">
                <a:solidFill>
                  <a:srgbClr val="262626"/>
                </a:solidFill>
                <a:latin typeface="Microsoft Yahei"/>
                <a:ea typeface="Microsoft Yahei"/>
                <a:cs typeface="Microsoft Yahei"/>
                <a:sym typeface="Microsoft Yahei"/>
              </a:rPr>
              <a:t>2022年10月</a:t>
            </a:r>
            <a:endParaRPr b="1" sz="1200">
              <a:solidFill>
                <a:srgbClr val="262626"/>
              </a:solidFill>
              <a:latin typeface="Microsoft Yahei"/>
              <a:ea typeface="Microsoft Yahei"/>
              <a:cs typeface="Microsoft Yahei"/>
              <a:sym typeface="Microsoft Yahei"/>
            </a:endParaRPr>
          </a:p>
          <a:p>
            <a:pPr indent="0" lvl="0" marL="0" marR="0" rtl="0" algn="l">
              <a:spcBef>
                <a:spcPts val="0"/>
              </a:spcBef>
              <a:spcAft>
                <a:spcPts val="0"/>
              </a:spcAft>
              <a:buNone/>
            </a:pPr>
            <a:r>
              <a:rPr b="1" lang="zh-TW" sz="1200">
                <a:solidFill>
                  <a:srgbClr val="262626"/>
                </a:solidFill>
                <a:latin typeface="Microsoft Yahei"/>
                <a:ea typeface="Microsoft Yahei"/>
                <a:cs typeface="Microsoft Yahei"/>
                <a:sym typeface="Microsoft Yahei"/>
              </a:rPr>
              <a:t>韓國斗源工科大學與台灣明新科技大學</a:t>
            </a:r>
            <a:endParaRPr b="1" sz="1200">
              <a:solidFill>
                <a:srgbClr val="262626"/>
              </a:solidFill>
              <a:latin typeface="Microsoft Yahei"/>
              <a:ea typeface="Microsoft Yahei"/>
              <a:cs typeface="Microsoft Yahei"/>
              <a:sym typeface="Microsoft Yahei"/>
            </a:endParaRPr>
          </a:p>
          <a:p>
            <a:pPr indent="0" lvl="0" marL="0" marR="0" rtl="0" algn="l">
              <a:spcBef>
                <a:spcPts val="0"/>
              </a:spcBef>
              <a:spcAft>
                <a:spcPts val="0"/>
              </a:spcAft>
              <a:buNone/>
            </a:pPr>
            <a:r>
              <a:rPr b="1" lang="zh-TW" sz="1200">
                <a:solidFill>
                  <a:srgbClr val="262626"/>
                </a:solidFill>
                <a:latin typeface="Microsoft Yahei"/>
                <a:ea typeface="Microsoft Yahei"/>
                <a:cs typeface="Microsoft Yahei"/>
                <a:sym typeface="Microsoft Yahei"/>
              </a:rPr>
              <a:t>語學堂專班開設</a:t>
            </a:r>
            <a:endParaRPr b="1" sz="1200">
              <a:solidFill>
                <a:srgbClr val="262626"/>
              </a:solidFill>
              <a:latin typeface="Microsoft Yahei"/>
              <a:ea typeface="Microsoft Yahei"/>
              <a:cs typeface="Microsoft Yahei"/>
              <a:sym typeface="Microsoft Yahei"/>
            </a:endParaRPr>
          </a:p>
        </p:txBody>
      </p:sp>
      <p:sp>
        <p:nvSpPr>
          <p:cNvPr id="240" name="Google Shape;240;p8"/>
          <p:cNvSpPr/>
          <p:nvPr/>
        </p:nvSpPr>
        <p:spPr>
          <a:xfrm rot="5400000">
            <a:off x="682443" y="3010822"/>
            <a:ext cx="269960" cy="431936"/>
          </a:xfrm>
          <a:prstGeom prst="chevron">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2">
              <a:solidFill>
                <a:schemeClr val="dk1"/>
              </a:solidFill>
              <a:latin typeface="Calibri"/>
              <a:ea typeface="Calibri"/>
              <a:cs typeface="Calibri"/>
              <a:sym typeface="Calibri"/>
            </a:endParaRPr>
          </a:p>
        </p:txBody>
      </p:sp>
      <p:cxnSp>
        <p:nvCxnSpPr>
          <p:cNvPr id="241" name="Google Shape;241;p8"/>
          <p:cNvCxnSpPr/>
          <p:nvPr/>
        </p:nvCxnSpPr>
        <p:spPr>
          <a:xfrm>
            <a:off x="817424" y="3442757"/>
            <a:ext cx="3980727" cy="0"/>
          </a:xfrm>
          <a:prstGeom prst="straightConnector1">
            <a:avLst/>
          </a:prstGeom>
          <a:noFill/>
          <a:ln cap="flat" cmpd="sng" w="9525">
            <a:solidFill>
              <a:srgbClr val="7F7F7F"/>
            </a:solidFill>
            <a:prstDash val="dash"/>
            <a:miter lim="800000"/>
            <a:headEnd len="med" w="med" type="oval"/>
            <a:tailEnd len="med" w="med" type="oval"/>
          </a:ln>
        </p:spPr>
      </p:cxnSp>
      <p:sp>
        <p:nvSpPr>
          <p:cNvPr id="242" name="Google Shape;242;p8"/>
          <p:cNvSpPr/>
          <p:nvPr/>
        </p:nvSpPr>
        <p:spPr>
          <a:xfrm>
            <a:off x="1070107" y="3111386"/>
            <a:ext cx="3509995"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chemeClr val="dk1"/>
              </a:buClr>
              <a:buSzPts val="1400"/>
              <a:buFont typeface="Arial"/>
              <a:buNone/>
            </a:pPr>
            <a:r>
              <a:rPr b="1" lang="zh-TW" sz="1400">
                <a:solidFill>
                  <a:schemeClr val="dk1"/>
                </a:solidFill>
                <a:latin typeface="Microsoft Yahei"/>
                <a:ea typeface="Microsoft Yahei"/>
                <a:cs typeface="Microsoft Yahei"/>
                <a:sym typeface="Microsoft Yahei"/>
              </a:rPr>
              <a:t>提供韓國合作學校資源</a:t>
            </a:r>
            <a:endParaRPr/>
          </a:p>
        </p:txBody>
      </p:sp>
    </p:spTree>
  </p:cSld>
  <p:clrMapOvr>
    <a:masterClrMapping/>
  </p:clrMapOvr>
  <mc:AlternateContent>
    <mc:Choice Requires="p14">
      <p:transition spd="slow" p14:dur="125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500"/>
                                        <p:tgtEl>
                                          <p:spTgt spid="215"/>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500"/>
                                        <p:tgtEl>
                                          <p:spTgt spid="21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500"/>
                                        <p:tgtEl>
                                          <p:spTgt spid="230"/>
                                        </p:tgtEl>
                                      </p:cBhvr>
                                    </p:animEffect>
                                  </p:childTnLst>
                                </p:cTn>
                              </p:par>
                              <p:par>
                                <p:cTn fill="hold" nodeType="with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500"/>
                                        <p:tgtEl>
                                          <p:spTgt spid="22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500"/>
                                        <p:tgtEl>
                                          <p:spTgt spid="224"/>
                                        </p:tgtEl>
                                      </p:cBhvr>
                                    </p:animEffect>
                                  </p:childTnLst>
                                </p:cTn>
                              </p:par>
                              <p:par>
                                <p:cTn fill="hold" nodeType="with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500"/>
                                        <p:tgtEl>
                                          <p:spTgt spid="225"/>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500"/>
                                        <p:tgtEl>
                                          <p:spTgt spid="227"/>
                                        </p:tgtEl>
                                      </p:cBhvr>
                                    </p:animEffect>
                                  </p:childTnLst>
                                </p:cTn>
                              </p:par>
                              <p:par>
                                <p:cTn fill="hold" nodeType="with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500"/>
                                        <p:tgtEl>
                                          <p:spTgt spid="228"/>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
                                        <p:tgtEl>
                                          <p:spTgt spid="231"/>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500"/>
                                        <p:tgtEl>
                                          <p:spTgt spid="232"/>
                                        </p:tgtEl>
                                      </p:cBhvr>
                                    </p:animEffect>
                                  </p:childTnLst>
                                </p:cTn>
                              </p:par>
                              <p:par>
                                <p:cTn fill="hold" nodeType="with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500"/>
                                        <p:tgtEl>
                                          <p:spTgt spid="233"/>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500"/>
                                        <p:tgtEl>
                                          <p:spTgt spid="240"/>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500"/>
                                        <p:tgtEl>
                                          <p:spTgt spid="241"/>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500"/>
                                        <p:tgtEl>
                                          <p:spTgt spid="242"/>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500"/>
                                        <p:tgtEl>
                                          <p:spTgt spid="234"/>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500"/>
                                        <p:tgtEl>
                                          <p:spTgt spid="235"/>
                                        </p:tgtEl>
                                      </p:cBhvr>
                                    </p:animEffect>
                                  </p:childTnLst>
                                </p:cTn>
                              </p:par>
                              <p:par>
                                <p:cTn fill="hold" nodeType="with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500"/>
                                        <p:tgtEl>
                                          <p:spTgt spid="236"/>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500"/>
                                        <p:tgtEl>
                                          <p:spTgt spid="237"/>
                                        </p:tgtEl>
                                      </p:cBhvr>
                                    </p:animEffect>
                                  </p:childTnLst>
                                </p:cTn>
                              </p:par>
                            </p:childTnLst>
                          </p:cTn>
                        </p:par>
                        <p:par>
                          <p:cTn fill="hold">
                            <p:stCondLst>
                              <p:cond delay="7000"/>
                            </p:stCondLst>
                            <p:childTnLst>
                              <p:par>
                                <p:cTn fill="hold" nodeType="after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par>
                          <p:cTn fill="hold">
                            <p:stCondLst>
                              <p:cond delay="7001"/>
                            </p:stCondLst>
                            <p:childTnLst>
                              <p:par>
                                <p:cTn fill="hold" nodeType="after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5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grpSp>
        <p:nvGrpSpPr>
          <p:cNvPr id="247" name="Google Shape;247;p9"/>
          <p:cNvGrpSpPr/>
          <p:nvPr/>
        </p:nvGrpSpPr>
        <p:grpSpPr>
          <a:xfrm>
            <a:off x="0" y="245270"/>
            <a:ext cx="342900" cy="257175"/>
            <a:chOff x="0" y="0"/>
            <a:chExt cx="457201" cy="285750"/>
          </a:xfrm>
        </p:grpSpPr>
        <p:sp>
          <p:nvSpPr>
            <p:cNvPr id="248" name="Google Shape;248;p9"/>
            <p:cNvSpPr/>
            <p:nvPr/>
          </p:nvSpPr>
          <p:spPr>
            <a:xfrm>
              <a:off x="0" y="0"/>
              <a:ext cx="342900"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249" name="Google Shape;249;p9"/>
            <p:cNvSpPr/>
            <p:nvPr/>
          </p:nvSpPr>
          <p:spPr>
            <a:xfrm>
              <a:off x="381000" y="0"/>
              <a:ext cx="76201"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250" name="Google Shape;250;p9"/>
          <p:cNvSpPr txBox="1"/>
          <p:nvPr/>
        </p:nvSpPr>
        <p:spPr>
          <a:xfrm>
            <a:off x="421481" y="206420"/>
            <a:ext cx="207645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其他韓國合作學校</a:t>
            </a:r>
            <a:endParaRPr b="1" sz="1400">
              <a:solidFill>
                <a:srgbClr val="262626"/>
              </a:solidFill>
              <a:latin typeface="Microsoft Yahei"/>
              <a:ea typeface="Microsoft Yahei"/>
              <a:cs typeface="Microsoft Yahei"/>
              <a:sym typeface="Microsoft Yahei"/>
            </a:endParaRPr>
          </a:p>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與招生科系</a:t>
            </a:r>
            <a:endParaRPr/>
          </a:p>
        </p:txBody>
      </p:sp>
      <p:grpSp>
        <p:nvGrpSpPr>
          <p:cNvPr id="251" name="Google Shape;251;p9"/>
          <p:cNvGrpSpPr/>
          <p:nvPr/>
        </p:nvGrpSpPr>
        <p:grpSpPr>
          <a:xfrm>
            <a:off x="538949" y="2897436"/>
            <a:ext cx="7911489" cy="1414460"/>
            <a:chOff x="538949" y="2897436"/>
            <a:chExt cx="7911489" cy="1414460"/>
          </a:xfrm>
        </p:grpSpPr>
        <p:sp>
          <p:nvSpPr>
            <p:cNvPr id="252" name="Google Shape;252;p9"/>
            <p:cNvSpPr/>
            <p:nvPr/>
          </p:nvSpPr>
          <p:spPr>
            <a:xfrm>
              <a:off x="3058337" y="3977051"/>
              <a:ext cx="1074282" cy="31478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53" name="Google Shape;253;p9"/>
            <p:cNvSpPr/>
            <p:nvPr/>
          </p:nvSpPr>
          <p:spPr>
            <a:xfrm>
              <a:off x="5720623" y="3977051"/>
              <a:ext cx="1379586" cy="31608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54" name="Google Shape;254;p9"/>
            <p:cNvSpPr/>
            <p:nvPr/>
          </p:nvSpPr>
          <p:spPr>
            <a:xfrm>
              <a:off x="2918219" y="3991140"/>
              <a:ext cx="133793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美容系</a:t>
              </a:r>
              <a:endParaRPr b="1" sz="1200">
                <a:solidFill>
                  <a:srgbClr val="FFFFFF"/>
                </a:solidFill>
                <a:latin typeface="Microsoft Yahei"/>
                <a:ea typeface="Microsoft Yahei"/>
                <a:cs typeface="Microsoft Yahei"/>
                <a:sym typeface="Microsoft Yahei"/>
              </a:endParaRPr>
            </a:p>
          </p:txBody>
        </p:sp>
        <p:sp>
          <p:nvSpPr>
            <p:cNvPr id="255" name="Google Shape;255;p9"/>
            <p:cNvSpPr/>
            <p:nvPr/>
          </p:nvSpPr>
          <p:spPr>
            <a:xfrm>
              <a:off x="5626464" y="3992441"/>
              <a:ext cx="162753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航空服務學系</a:t>
              </a:r>
              <a:endParaRPr/>
            </a:p>
          </p:txBody>
        </p:sp>
        <p:sp>
          <p:nvSpPr>
            <p:cNvPr id="256" name="Google Shape;256;p9"/>
            <p:cNvSpPr/>
            <p:nvPr/>
          </p:nvSpPr>
          <p:spPr>
            <a:xfrm>
              <a:off x="4234580" y="3977051"/>
              <a:ext cx="1379584" cy="31716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57" name="Google Shape;257;p9"/>
            <p:cNvSpPr/>
            <p:nvPr/>
          </p:nvSpPr>
          <p:spPr>
            <a:xfrm>
              <a:off x="4234579" y="3993630"/>
              <a:ext cx="1337936"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網路漫畫系</a:t>
              </a:r>
              <a:endParaRPr/>
            </a:p>
          </p:txBody>
        </p:sp>
        <p:sp>
          <p:nvSpPr>
            <p:cNvPr id="258" name="Google Shape;258;p9"/>
            <p:cNvSpPr/>
            <p:nvPr/>
          </p:nvSpPr>
          <p:spPr>
            <a:xfrm>
              <a:off x="7180239" y="3977051"/>
              <a:ext cx="1195166" cy="31478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59" name="Google Shape;259;p9"/>
            <p:cNvSpPr/>
            <p:nvPr/>
          </p:nvSpPr>
          <p:spPr>
            <a:xfrm>
              <a:off x="7112503" y="3991140"/>
              <a:ext cx="133793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K-POP系 </a:t>
              </a:r>
              <a:endParaRPr/>
            </a:p>
          </p:txBody>
        </p:sp>
        <p:sp>
          <p:nvSpPr>
            <p:cNvPr id="260" name="Google Shape;260;p9"/>
            <p:cNvSpPr txBox="1"/>
            <p:nvPr/>
          </p:nvSpPr>
          <p:spPr>
            <a:xfrm>
              <a:off x="1031321" y="3750588"/>
              <a:ext cx="1961894" cy="561308"/>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b="1" lang="zh-TW" sz="1200">
                  <a:solidFill>
                    <a:schemeClr val="accent2"/>
                  </a:solidFill>
                  <a:latin typeface="Microsoft Yahei"/>
                  <a:ea typeface="Microsoft Yahei"/>
                  <a:cs typeface="Microsoft Yahei"/>
                  <a:sym typeface="Microsoft Yahei"/>
                </a:rPr>
                <a:t>研成大學</a:t>
              </a:r>
              <a:endParaRPr b="1" sz="1200">
                <a:solidFill>
                  <a:schemeClr val="accent2"/>
                </a:solidFill>
                <a:latin typeface="Microsoft Yahei"/>
                <a:ea typeface="Microsoft Yahei"/>
                <a:cs typeface="Microsoft Yahei"/>
                <a:sym typeface="Microsoft Yahei"/>
              </a:endParaRPr>
            </a:p>
            <a:p>
              <a:pPr indent="0" lvl="0" marL="0" marR="0" rtl="0" algn="l">
                <a:lnSpc>
                  <a:spcPct val="120000"/>
                </a:lnSpc>
                <a:spcBef>
                  <a:spcPts val="0"/>
                </a:spcBef>
                <a:spcAft>
                  <a:spcPts val="0"/>
                </a:spcAft>
                <a:buNone/>
              </a:pPr>
              <a:r>
                <a:t/>
              </a:r>
              <a:endParaRPr b="1" sz="1600">
                <a:solidFill>
                  <a:srgbClr val="FFC000"/>
                </a:solidFill>
                <a:latin typeface="Microsoft Yahei"/>
                <a:ea typeface="Microsoft Yahei"/>
                <a:cs typeface="Microsoft Yahei"/>
                <a:sym typeface="Microsoft Yahei"/>
              </a:endParaRPr>
            </a:p>
          </p:txBody>
        </p:sp>
        <p:pic>
          <p:nvPicPr>
            <p:cNvPr descr="https://o.remove.bg/downloads/66096347-c7a2-4fad-be74-a6764a90d6be/image-removebg-preview.png" id="261" name="Google Shape;261;p9"/>
            <p:cNvPicPr preferRelativeResize="0"/>
            <p:nvPr/>
          </p:nvPicPr>
          <p:blipFill rotWithShape="1">
            <a:blip r:embed="rId3">
              <a:alphaModFix/>
            </a:blip>
            <a:srcRect b="0" l="0" r="0" t="0"/>
            <a:stretch/>
          </p:blipFill>
          <p:spPr>
            <a:xfrm>
              <a:off x="538949" y="3157893"/>
              <a:ext cx="2181456" cy="556870"/>
            </a:xfrm>
            <a:prstGeom prst="rect">
              <a:avLst/>
            </a:prstGeom>
            <a:noFill/>
            <a:ln>
              <a:noFill/>
            </a:ln>
          </p:spPr>
        </p:pic>
        <p:sp>
          <p:nvSpPr>
            <p:cNvPr id="262" name="Google Shape;262;p9"/>
            <p:cNvSpPr/>
            <p:nvPr/>
          </p:nvSpPr>
          <p:spPr>
            <a:xfrm>
              <a:off x="3037014" y="2897436"/>
              <a:ext cx="5338392" cy="978729"/>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研成大學以培養有創意的人才，為國家產業和地區社會發展作出貢獻為主要宗旨，自1977年建校以來40年間，秉持著不斷創新的精神與熱情，發展成為培養專業領域人才的私立名門大學。研成大學提供學生創意性的複合教育，不僅注重學習品質，更注重學生的品格教育，以及國際觀。</a:t>
              </a:r>
              <a:endParaRPr/>
            </a:p>
          </p:txBody>
        </p:sp>
      </p:grpSp>
      <p:grpSp>
        <p:nvGrpSpPr>
          <p:cNvPr id="263" name="Google Shape;263;p9"/>
          <p:cNvGrpSpPr/>
          <p:nvPr/>
        </p:nvGrpSpPr>
        <p:grpSpPr>
          <a:xfrm>
            <a:off x="310872" y="1199438"/>
            <a:ext cx="8139566" cy="1345711"/>
            <a:chOff x="310872" y="1199438"/>
            <a:chExt cx="8139566" cy="1345711"/>
          </a:xfrm>
        </p:grpSpPr>
        <p:grpSp>
          <p:nvGrpSpPr>
            <p:cNvPr id="264" name="Google Shape;264;p9"/>
            <p:cNvGrpSpPr/>
            <p:nvPr/>
          </p:nvGrpSpPr>
          <p:grpSpPr>
            <a:xfrm>
              <a:off x="310872" y="1199438"/>
              <a:ext cx="8064533" cy="1014460"/>
              <a:chOff x="310872" y="1199438"/>
              <a:chExt cx="8064533" cy="1014460"/>
            </a:xfrm>
          </p:grpSpPr>
          <p:pic>
            <p:nvPicPr>
              <p:cNvPr descr="查看來源圖片" id="265" name="Google Shape;265;p9"/>
              <p:cNvPicPr preferRelativeResize="0"/>
              <p:nvPr/>
            </p:nvPicPr>
            <p:blipFill rotWithShape="1">
              <a:blip r:embed="rId4">
                <a:alphaModFix/>
              </a:blip>
              <a:srcRect b="0" l="0" r="0" t="0"/>
              <a:stretch/>
            </p:blipFill>
            <p:spPr>
              <a:xfrm>
                <a:off x="310872" y="1418136"/>
                <a:ext cx="2541025" cy="525145"/>
              </a:xfrm>
              <a:prstGeom prst="rect">
                <a:avLst/>
              </a:prstGeom>
              <a:noFill/>
              <a:ln>
                <a:noFill/>
              </a:ln>
            </p:spPr>
          </p:pic>
          <p:sp>
            <p:nvSpPr>
              <p:cNvPr id="266" name="Google Shape;266;p9"/>
              <p:cNvSpPr txBox="1"/>
              <p:nvPr/>
            </p:nvSpPr>
            <p:spPr>
              <a:xfrm>
                <a:off x="995236" y="1941836"/>
                <a:ext cx="1961894" cy="272062"/>
              </a:xfrm>
              <a:prstGeom prst="rect">
                <a:avLst/>
              </a:prstGeom>
              <a:noFill/>
              <a:ln>
                <a:noFill/>
              </a:ln>
            </p:spPr>
            <p:txBody>
              <a:bodyPr anchorCtr="0" anchor="t" bIns="34275" lIns="68575" spcFirstLastPara="1" rIns="68575" wrap="square" tIns="34275">
                <a:spAutoFit/>
              </a:bodyPr>
              <a:lstStyle/>
              <a:p>
                <a:pPr indent="0" lvl="0" marL="0" marR="0" rtl="0" algn="l">
                  <a:lnSpc>
                    <a:spcPct val="120000"/>
                  </a:lnSpc>
                  <a:spcBef>
                    <a:spcPts val="0"/>
                  </a:spcBef>
                  <a:spcAft>
                    <a:spcPts val="0"/>
                  </a:spcAft>
                  <a:buNone/>
                </a:pPr>
                <a:r>
                  <a:rPr b="1" lang="zh-TW" sz="1200">
                    <a:solidFill>
                      <a:schemeClr val="accent2"/>
                    </a:solidFill>
                    <a:latin typeface="Microsoft Yahei"/>
                    <a:ea typeface="Microsoft Yahei"/>
                    <a:cs typeface="Microsoft Yahei"/>
                    <a:sym typeface="Microsoft Yahei"/>
                  </a:rPr>
                  <a:t>斗源工科大學</a:t>
                </a:r>
                <a:endParaRPr/>
              </a:p>
            </p:txBody>
          </p:sp>
          <p:sp>
            <p:nvSpPr>
              <p:cNvPr id="267" name="Google Shape;267;p9"/>
              <p:cNvSpPr/>
              <p:nvPr/>
            </p:nvSpPr>
            <p:spPr>
              <a:xfrm>
                <a:off x="3037014" y="1199438"/>
                <a:ext cx="5338391" cy="978729"/>
              </a:xfrm>
              <a:prstGeom prst="rect">
                <a:avLst/>
              </a:prstGeom>
              <a:noFill/>
              <a:ln>
                <a:noFill/>
              </a:ln>
            </p:spPr>
            <p:txBody>
              <a:bodyPr anchorCtr="0" anchor="t" bIns="45700" lIns="91425" spcFirstLastPara="1" rIns="91425" wrap="square" tIns="45700">
                <a:spAutoFit/>
              </a:bodyPr>
              <a:lstStyle/>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斗源工科大學是位於韓國京畿道的一所兩年制大學。設立於1993年，是一所私立工業大學。</a:t>
                </a:r>
                <a:endParaRPr/>
              </a:p>
              <a:p>
                <a:pPr indent="0" lvl="0" marL="0" marR="0" rtl="0" algn="just">
                  <a:lnSpc>
                    <a:spcPct val="120000"/>
                  </a:lnSpc>
                  <a:spcBef>
                    <a:spcPts val="0"/>
                  </a:spcBef>
                  <a:spcAft>
                    <a:spcPts val="0"/>
                  </a:spcAft>
                  <a:buNone/>
                </a:pPr>
                <a:r>
                  <a:rPr lang="zh-TW" sz="1200">
                    <a:solidFill>
                      <a:schemeClr val="dk1"/>
                    </a:solidFill>
                    <a:latin typeface="Microsoft Yahei"/>
                    <a:ea typeface="Microsoft Yahei"/>
                    <a:cs typeface="Microsoft Yahei"/>
                    <a:sym typeface="Microsoft Yahei"/>
                  </a:rPr>
                  <a:t>鬥元科技大學履行韓國教育的基本理念，致力於培養國家技術專業人才，以及傳授最尖端、創新的工業知識為教育宗旨。</a:t>
                </a:r>
                <a:endParaRPr/>
              </a:p>
            </p:txBody>
          </p:sp>
        </p:grpSp>
        <p:sp>
          <p:nvSpPr>
            <p:cNvPr id="268" name="Google Shape;268;p9"/>
            <p:cNvSpPr/>
            <p:nvPr/>
          </p:nvSpPr>
          <p:spPr>
            <a:xfrm>
              <a:off x="3058337" y="2227987"/>
              <a:ext cx="1074282" cy="31478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69" name="Google Shape;269;p9"/>
            <p:cNvSpPr/>
            <p:nvPr/>
          </p:nvSpPr>
          <p:spPr>
            <a:xfrm>
              <a:off x="5720623" y="2227987"/>
              <a:ext cx="1379586" cy="31608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70" name="Google Shape;270;p9"/>
            <p:cNvSpPr/>
            <p:nvPr/>
          </p:nvSpPr>
          <p:spPr>
            <a:xfrm>
              <a:off x="2918219" y="2242076"/>
              <a:ext cx="133793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汽車工程系</a:t>
              </a:r>
              <a:endParaRPr b="1" sz="1200">
                <a:solidFill>
                  <a:srgbClr val="FFFFFF"/>
                </a:solidFill>
                <a:latin typeface="Microsoft Yahei"/>
                <a:ea typeface="Microsoft Yahei"/>
                <a:cs typeface="Microsoft Yahei"/>
                <a:sym typeface="Microsoft Yahei"/>
              </a:endParaRPr>
            </a:p>
          </p:txBody>
        </p:sp>
        <p:sp>
          <p:nvSpPr>
            <p:cNvPr id="271" name="Google Shape;271;p9"/>
            <p:cNvSpPr/>
            <p:nvPr/>
          </p:nvSpPr>
          <p:spPr>
            <a:xfrm>
              <a:off x="5626464" y="2243377"/>
              <a:ext cx="1627539"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放送</a:t>
              </a:r>
              <a:r>
                <a:rPr b="1" lang="zh-TW" sz="1200">
                  <a:solidFill>
                    <a:srgbClr val="FFFFFF"/>
                  </a:solidFill>
                  <a:latin typeface="Microsoft Yahei"/>
                  <a:ea typeface="Microsoft Yahei"/>
                  <a:cs typeface="Microsoft Yahei"/>
                  <a:sym typeface="Microsoft Yahei"/>
                </a:rPr>
                <a:t>影像藝術</a:t>
              </a:r>
              <a:r>
                <a:rPr b="1" lang="zh-TW" sz="1200">
                  <a:solidFill>
                    <a:srgbClr val="FFFFFF"/>
                  </a:solidFill>
                  <a:latin typeface="Microsoft Yahei"/>
                  <a:ea typeface="Microsoft Yahei"/>
                  <a:cs typeface="Microsoft Yahei"/>
                  <a:sym typeface="Microsoft Yahei"/>
                </a:rPr>
                <a:t>學系</a:t>
              </a:r>
              <a:endParaRPr/>
            </a:p>
          </p:txBody>
        </p:sp>
        <p:sp>
          <p:nvSpPr>
            <p:cNvPr id="272" name="Google Shape;272;p9"/>
            <p:cNvSpPr/>
            <p:nvPr/>
          </p:nvSpPr>
          <p:spPr>
            <a:xfrm>
              <a:off x="4234580" y="2227987"/>
              <a:ext cx="1379584" cy="31716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73" name="Google Shape;273;p9"/>
            <p:cNvSpPr/>
            <p:nvPr/>
          </p:nvSpPr>
          <p:spPr>
            <a:xfrm>
              <a:off x="4234579" y="2244566"/>
              <a:ext cx="1337936"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時尚美容學系</a:t>
              </a:r>
              <a:endParaRPr/>
            </a:p>
          </p:txBody>
        </p:sp>
        <p:sp>
          <p:nvSpPr>
            <p:cNvPr id="274" name="Google Shape;274;p9"/>
            <p:cNvSpPr/>
            <p:nvPr/>
          </p:nvSpPr>
          <p:spPr>
            <a:xfrm>
              <a:off x="7180239" y="2227987"/>
              <a:ext cx="1195166" cy="314782"/>
            </a:xfrm>
            <a:prstGeom prst="roundRect">
              <a:avLst>
                <a:gd fmla="val 5000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574">
                <a:solidFill>
                  <a:srgbClr val="FFFFFF"/>
                </a:solidFill>
                <a:latin typeface="Calibri"/>
                <a:ea typeface="Calibri"/>
                <a:cs typeface="Calibri"/>
                <a:sym typeface="Calibri"/>
              </a:endParaRPr>
            </a:p>
          </p:txBody>
        </p:sp>
        <p:sp>
          <p:nvSpPr>
            <p:cNvPr id="275" name="Google Shape;275;p9"/>
            <p:cNvSpPr/>
            <p:nvPr/>
          </p:nvSpPr>
          <p:spPr>
            <a:xfrm>
              <a:off x="7112503" y="2242076"/>
              <a:ext cx="1337935"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zh-TW" sz="1200">
                  <a:solidFill>
                    <a:srgbClr val="FFFFFF"/>
                  </a:solidFill>
                  <a:latin typeface="Microsoft Yahei"/>
                  <a:ea typeface="Microsoft Yahei"/>
                  <a:cs typeface="Microsoft Yahei"/>
                  <a:sym typeface="Microsoft Yahei"/>
                </a:rPr>
                <a:t>烹飪糕點烘焙系</a:t>
              </a:r>
              <a:endParaRPr b="1" sz="1200">
                <a:solidFill>
                  <a:srgbClr val="FFFFFF"/>
                </a:solidFill>
                <a:latin typeface="Microsoft Yahei"/>
                <a:ea typeface="Microsoft Yahei"/>
                <a:cs typeface="Microsoft Yahei"/>
                <a:sym typeface="Microsoft Yahei"/>
              </a:endParaRPr>
            </a:p>
          </p:txBody>
        </p:sp>
      </p:grpSp>
    </p:spTree>
  </p:cSld>
  <p:clrMapOvr>
    <a:masterClrMapping/>
  </p:clrMapOvr>
  <mc:AlternateContent>
    <mc:Choice Requires="p14">
      <p:transition spd="slow" p14:dur="125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500"/>
                                        <p:tgtEl>
                                          <p:spTgt spid="247"/>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500"/>
                                        <p:tgtEl>
                                          <p:spTgt spid="25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500"/>
                                        <p:tgtEl>
                                          <p:spTgt spid="263"/>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5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pSp>
        <p:nvGrpSpPr>
          <p:cNvPr id="280" name="Google Shape;280;p10"/>
          <p:cNvGrpSpPr/>
          <p:nvPr/>
        </p:nvGrpSpPr>
        <p:grpSpPr>
          <a:xfrm>
            <a:off x="0" y="245270"/>
            <a:ext cx="342900" cy="257175"/>
            <a:chOff x="0" y="0"/>
            <a:chExt cx="457201" cy="285750"/>
          </a:xfrm>
        </p:grpSpPr>
        <p:sp>
          <p:nvSpPr>
            <p:cNvPr id="281" name="Google Shape;281;p10"/>
            <p:cNvSpPr/>
            <p:nvPr/>
          </p:nvSpPr>
          <p:spPr>
            <a:xfrm>
              <a:off x="0" y="0"/>
              <a:ext cx="342900"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282" name="Google Shape;282;p10"/>
            <p:cNvSpPr/>
            <p:nvPr/>
          </p:nvSpPr>
          <p:spPr>
            <a:xfrm>
              <a:off x="381000" y="0"/>
              <a:ext cx="76201"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283" name="Google Shape;283;p10"/>
          <p:cNvSpPr txBox="1"/>
          <p:nvPr/>
        </p:nvSpPr>
        <p:spPr>
          <a:xfrm>
            <a:off x="421481" y="206420"/>
            <a:ext cx="207645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目前合作學校</a:t>
            </a:r>
            <a:endParaRPr b="1" sz="1400">
              <a:solidFill>
                <a:srgbClr val="262626"/>
              </a:solidFill>
              <a:latin typeface="Microsoft Yahei"/>
              <a:ea typeface="Microsoft Yahei"/>
              <a:cs typeface="Microsoft Yahei"/>
              <a:sym typeface="Microsoft Yahei"/>
            </a:endParaRPr>
          </a:p>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_韓國</a:t>
            </a:r>
            <a:endParaRPr b="1" sz="1400">
              <a:solidFill>
                <a:srgbClr val="262626"/>
              </a:solidFill>
              <a:latin typeface="Microsoft Yahei"/>
              <a:ea typeface="Microsoft Yahei"/>
              <a:cs typeface="Microsoft Yahei"/>
              <a:sym typeface="Microsoft Yahei"/>
            </a:endParaRPr>
          </a:p>
        </p:txBody>
      </p:sp>
      <p:pic>
        <p:nvPicPr>
          <p:cNvPr descr="https://o.remove.bg/downloads/4307c5f9-58dd-4288-beea-f0f680960c30/cycu-logo-removebg-preview.png" id="284" name="Google Shape;284;p10"/>
          <p:cNvPicPr preferRelativeResize="0"/>
          <p:nvPr/>
        </p:nvPicPr>
        <p:blipFill rotWithShape="1">
          <a:blip r:embed="rId3">
            <a:alphaModFix/>
          </a:blip>
          <a:srcRect b="10304" l="0" r="0" t="9073"/>
          <a:stretch/>
        </p:blipFill>
        <p:spPr>
          <a:xfrm>
            <a:off x="1011597" y="3385710"/>
            <a:ext cx="1673630" cy="360000"/>
          </a:xfrm>
          <a:prstGeom prst="rect">
            <a:avLst/>
          </a:prstGeom>
          <a:noFill/>
          <a:ln>
            <a:noFill/>
          </a:ln>
        </p:spPr>
      </p:pic>
      <p:pic>
        <p:nvPicPr>
          <p:cNvPr descr="查看來源圖片" id="285" name="Google Shape;285;p10"/>
          <p:cNvPicPr preferRelativeResize="0"/>
          <p:nvPr/>
        </p:nvPicPr>
        <p:blipFill rotWithShape="1">
          <a:blip r:embed="rId4">
            <a:alphaModFix/>
          </a:blip>
          <a:srcRect b="0" l="0" r="0" t="0"/>
          <a:stretch/>
        </p:blipFill>
        <p:spPr>
          <a:xfrm>
            <a:off x="3698969" y="3385710"/>
            <a:ext cx="1378838" cy="360000"/>
          </a:xfrm>
          <a:prstGeom prst="rect">
            <a:avLst/>
          </a:prstGeom>
          <a:noFill/>
          <a:ln>
            <a:noFill/>
          </a:ln>
        </p:spPr>
      </p:pic>
      <p:pic>
        <p:nvPicPr>
          <p:cNvPr descr="https://o.remove.bg/downloads/38f74fe2-a0bd-42c5-9b1b-95a83cc2dbd6/Rb9e79f01e2d1711a0f47b9f87d23f33d-removebg-preview.png" id="286" name="Google Shape;286;p10"/>
          <p:cNvPicPr preferRelativeResize="0"/>
          <p:nvPr/>
        </p:nvPicPr>
        <p:blipFill rotWithShape="1">
          <a:blip r:embed="rId5">
            <a:alphaModFix/>
          </a:blip>
          <a:srcRect b="11178" l="0" r="0" t="0"/>
          <a:stretch/>
        </p:blipFill>
        <p:spPr>
          <a:xfrm>
            <a:off x="1109259" y="3931344"/>
            <a:ext cx="1074303" cy="720000"/>
          </a:xfrm>
          <a:prstGeom prst="rect">
            <a:avLst/>
          </a:prstGeom>
          <a:noFill/>
          <a:ln>
            <a:noFill/>
          </a:ln>
        </p:spPr>
      </p:pic>
      <p:pic>
        <p:nvPicPr>
          <p:cNvPr descr="查看來源圖片" id="287" name="Google Shape;287;p10"/>
          <p:cNvPicPr preferRelativeResize="0"/>
          <p:nvPr/>
        </p:nvPicPr>
        <p:blipFill rotWithShape="1">
          <a:blip r:embed="rId6">
            <a:alphaModFix/>
          </a:blip>
          <a:srcRect b="0" l="0" r="0" t="0"/>
          <a:stretch/>
        </p:blipFill>
        <p:spPr>
          <a:xfrm>
            <a:off x="3205154" y="3931344"/>
            <a:ext cx="719999" cy="720000"/>
          </a:xfrm>
          <a:prstGeom prst="rect">
            <a:avLst/>
          </a:prstGeom>
          <a:noFill/>
          <a:ln>
            <a:noFill/>
          </a:ln>
        </p:spPr>
      </p:pic>
      <p:pic>
        <p:nvPicPr>
          <p:cNvPr descr="https://o.remove.bg/downloads/d6773e66-4f3c-4faf-80ad-722207aa4dae/%E6%96%B0%E7%AB%B9%E5%B8%82%E7%A7%81%E7%AB%8B%E4%B8%96%E7%95%8C%E9%AB%98%E7%B4%9A%E4%B8%AD%E5%AD%B8%E6%A0%A1%E5%BE%BD-removebg-preview.png" id="288" name="Google Shape;288;p10"/>
          <p:cNvPicPr preferRelativeResize="0"/>
          <p:nvPr/>
        </p:nvPicPr>
        <p:blipFill rotWithShape="1">
          <a:blip r:embed="rId7">
            <a:alphaModFix/>
          </a:blip>
          <a:srcRect b="0" l="0" r="0" t="0"/>
          <a:stretch/>
        </p:blipFill>
        <p:spPr>
          <a:xfrm>
            <a:off x="6900879" y="3931344"/>
            <a:ext cx="879158" cy="720000"/>
          </a:xfrm>
          <a:prstGeom prst="rect">
            <a:avLst/>
          </a:prstGeom>
          <a:noFill/>
          <a:ln>
            <a:noFill/>
          </a:ln>
        </p:spPr>
      </p:pic>
      <p:pic>
        <p:nvPicPr>
          <p:cNvPr descr="查看來源圖片" id="289" name="Google Shape;289;p10"/>
          <p:cNvPicPr preferRelativeResize="0"/>
          <p:nvPr/>
        </p:nvPicPr>
        <p:blipFill rotWithShape="1">
          <a:blip r:embed="rId8">
            <a:alphaModFix/>
          </a:blip>
          <a:srcRect b="0" l="0" r="0" t="0"/>
          <a:stretch/>
        </p:blipFill>
        <p:spPr>
          <a:xfrm>
            <a:off x="4943605" y="3931344"/>
            <a:ext cx="879837" cy="720000"/>
          </a:xfrm>
          <a:prstGeom prst="rect">
            <a:avLst/>
          </a:prstGeom>
          <a:noFill/>
          <a:ln>
            <a:noFill/>
          </a:ln>
        </p:spPr>
      </p:pic>
      <p:sp>
        <p:nvSpPr>
          <p:cNvPr descr="1130_東泰高中標誌橫式組合-CMYK.jpg" id="290" name="Google Shape;290;p1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descr="1130_東泰高中標誌橫式組合-CMYK.jpg" id="291" name="Google Shape;291;p10"/>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pic>
        <p:nvPicPr>
          <p:cNvPr descr="https://o.remove.bg/downloads/d31595c5-5940-4124-8f1a-5541be82c9d0/a4b05a6cbaa0ebc5c03540673953712b-removebg-preview.png" id="292" name="Google Shape;292;p10"/>
          <p:cNvPicPr preferRelativeResize="0"/>
          <p:nvPr/>
        </p:nvPicPr>
        <p:blipFill rotWithShape="1">
          <a:blip r:embed="rId9">
            <a:alphaModFix/>
          </a:blip>
          <a:srcRect b="6443" l="0" r="0" t="2312"/>
          <a:stretch/>
        </p:blipFill>
        <p:spPr>
          <a:xfrm>
            <a:off x="6089259" y="3385710"/>
            <a:ext cx="1735671" cy="360000"/>
          </a:xfrm>
          <a:prstGeom prst="rect">
            <a:avLst/>
          </a:prstGeom>
          <a:noFill/>
          <a:ln>
            <a:noFill/>
          </a:ln>
        </p:spPr>
      </p:pic>
      <p:grpSp>
        <p:nvGrpSpPr>
          <p:cNvPr id="293" name="Google Shape;293;p10"/>
          <p:cNvGrpSpPr/>
          <p:nvPr/>
        </p:nvGrpSpPr>
        <p:grpSpPr>
          <a:xfrm>
            <a:off x="0" y="2693271"/>
            <a:ext cx="342900" cy="257175"/>
            <a:chOff x="0" y="0"/>
            <a:chExt cx="457201" cy="285750"/>
          </a:xfrm>
        </p:grpSpPr>
        <p:sp>
          <p:nvSpPr>
            <p:cNvPr id="294" name="Google Shape;294;p10"/>
            <p:cNvSpPr/>
            <p:nvPr/>
          </p:nvSpPr>
          <p:spPr>
            <a:xfrm>
              <a:off x="0" y="0"/>
              <a:ext cx="342900"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sp>
          <p:nvSpPr>
            <p:cNvPr id="295" name="Google Shape;295;p10"/>
            <p:cNvSpPr/>
            <p:nvPr/>
          </p:nvSpPr>
          <p:spPr>
            <a:xfrm>
              <a:off x="381000" y="0"/>
              <a:ext cx="76201" cy="28575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Calibri"/>
                <a:ea typeface="Calibri"/>
                <a:cs typeface="Calibri"/>
                <a:sym typeface="Calibri"/>
              </a:endParaRPr>
            </a:p>
          </p:txBody>
        </p:sp>
      </p:grpSp>
      <p:sp>
        <p:nvSpPr>
          <p:cNvPr id="296" name="Google Shape;296;p10"/>
          <p:cNvSpPr txBox="1"/>
          <p:nvPr/>
        </p:nvSpPr>
        <p:spPr>
          <a:xfrm>
            <a:off x="421481" y="2654421"/>
            <a:ext cx="207645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目前合作學校</a:t>
            </a:r>
            <a:endParaRPr b="1" sz="1400">
              <a:solidFill>
                <a:srgbClr val="262626"/>
              </a:solidFill>
              <a:latin typeface="Microsoft Yahei"/>
              <a:ea typeface="Microsoft Yahei"/>
              <a:cs typeface="Microsoft Yahei"/>
              <a:sym typeface="Microsoft Yahei"/>
            </a:endParaRPr>
          </a:p>
          <a:p>
            <a:pPr indent="0" lvl="0" marL="0" marR="0" rtl="0" algn="l">
              <a:spcBef>
                <a:spcPts val="0"/>
              </a:spcBef>
              <a:spcAft>
                <a:spcPts val="0"/>
              </a:spcAft>
              <a:buNone/>
            </a:pPr>
            <a:r>
              <a:rPr b="1" lang="zh-TW" sz="1400">
                <a:solidFill>
                  <a:srgbClr val="262626"/>
                </a:solidFill>
                <a:latin typeface="Microsoft Yahei"/>
                <a:ea typeface="Microsoft Yahei"/>
                <a:cs typeface="Microsoft Yahei"/>
                <a:sym typeface="Microsoft Yahei"/>
              </a:rPr>
              <a:t>_台灣</a:t>
            </a:r>
            <a:endParaRPr b="1" sz="1400">
              <a:solidFill>
                <a:srgbClr val="262626"/>
              </a:solidFill>
              <a:latin typeface="Microsoft Yahei"/>
              <a:ea typeface="Microsoft Yahei"/>
              <a:cs typeface="Microsoft Yahei"/>
              <a:sym typeface="Microsoft Yahei"/>
            </a:endParaRPr>
          </a:p>
        </p:txBody>
      </p:sp>
      <p:sp>
        <p:nvSpPr>
          <p:cNvPr id="297" name="Google Shape;297;p10"/>
          <p:cNvSpPr/>
          <p:nvPr/>
        </p:nvSpPr>
        <p:spPr>
          <a:xfrm>
            <a:off x="1506355" y="1599748"/>
            <a:ext cx="2483629" cy="320576"/>
          </a:xfrm>
          <a:prstGeom prst="rect">
            <a:avLst/>
          </a:prstGeom>
          <a:noFill/>
          <a:ln>
            <a:noFill/>
          </a:ln>
        </p:spPr>
        <p:txBody>
          <a:bodyPr anchorCtr="0" anchor="t" bIns="34275" lIns="68550" spcFirstLastPara="1" rIns="68550" wrap="square" tIns="34275">
            <a:spAutoFit/>
          </a:bodyPr>
          <a:lstStyle/>
          <a:p>
            <a:pPr indent="0" lvl="0" marL="0" marR="0" rtl="0" algn="l">
              <a:lnSpc>
                <a:spcPct val="120000"/>
              </a:lnSpc>
              <a:spcBef>
                <a:spcPts val="0"/>
              </a:spcBef>
              <a:spcAft>
                <a:spcPts val="0"/>
              </a:spcAft>
              <a:buClr>
                <a:srgbClr val="757070"/>
              </a:buClr>
              <a:buSzPts val="1400"/>
              <a:buFont typeface="Arial"/>
              <a:buNone/>
            </a:pPr>
            <a:r>
              <a:rPr b="1" lang="zh-TW" sz="1400">
                <a:solidFill>
                  <a:srgbClr val="757070"/>
                </a:solidFill>
                <a:latin typeface="Microsoft Yahei"/>
                <a:ea typeface="Microsoft Yahei"/>
                <a:cs typeface="Microsoft Yahei"/>
                <a:sym typeface="Microsoft Yahei"/>
              </a:rPr>
              <a:t>斗源工科大學</a:t>
            </a:r>
            <a:endParaRPr b="1" sz="1400">
              <a:solidFill>
                <a:srgbClr val="757070"/>
              </a:solidFill>
              <a:latin typeface="Microsoft Yahei"/>
              <a:ea typeface="Microsoft Yahei"/>
              <a:cs typeface="Microsoft Yahei"/>
              <a:sym typeface="Microsoft Yahei"/>
            </a:endParaRPr>
          </a:p>
        </p:txBody>
      </p:sp>
      <p:sp>
        <p:nvSpPr>
          <p:cNvPr id="298" name="Google Shape;298;p10"/>
          <p:cNvSpPr/>
          <p:nvPr/>
        </p:nvSpPr>
        <p:spPr>
          <a:xfrm>
            <a:off x="3989984" y="1621686"/>
            <a:ext cx="2483629" cy="284669"/>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Clr>
                <a:srgbClr val="757070"/>
              </a:buClr>
              <a:buSzPts val="1400"/>
              <a:buFont typeface="Arial"/>
              <a:buNone/>
            </a:pPr>
            <a:r>
              <a:rPr b="1" lang="zh-TW" sz="1400">
                <a:solidFill>
                  <a:srgbClr val="757070"/>
                </a:solidFill>
                <a:latin typeface="Microsoft Yahei"/>
                <a:ea typeface="Microsoft Yahei"/>
                <a:cs typeface="Microsoft Yahei"/>
                <a:sym typeface="Microsoft Yahei"/>
              </a:rPr>
              <a:t>敬仁女子大學</a:t>
            </a:r>
            <a:endParaRPr b="1" sz="1400">
              <a:solidFill>
                <a:srgbClr val="757070"/>
              </a:solidFill>
              <a:latin typeface="Microsoft Yahei"/>
              <a:ea typeface="Microsoft Yahei"/>
              <a:cs typeface="Microsoft Yahei"/>
              <a:sym typeface="Microsoft Yahei"/>
            </a:endParaRPr>
          </a:p>
        </p:txBody>
      </p:sp>
      <p:sp>
        <p:nvSpPr>
          <p:cNvPr id="299" name="Google Shape;299;p10"/>
          <p:cNvSpPr/>
          <p:nvPr/>
        </p:nvSpPr>
        <p:spPr>
          <a:xfrm>
            <a:off x="6997589" y="1596225"/>
            <a:ext cx="934813" cy="305829"/>
          </a:xfrm>
          <a:prstGeom prst="rect">
            <a:avLst/>
          </a:prstGeom>
          <a:noFill/>
          <a:ln>
            <a:noFill/>
          </a:ln>
        </p:spPr>
        <p:txBody>
          <a:bodyPr anchorCtr="0" anchor="t" bIns="34275" lIns="68550" spcFirstLastPara="1" rIns="68550" wrap="square" tIns="34275">
            <a:spAutoFit/>
          </a:bodyPr>
          <a:lstStyle/>
          <a:p>
            <a:pPr indent="0" lvl="0" marL="0" marR="0" rtl="0" algn="l">
              <a:lnSpc>
                <a:spcPct val="120000"/>
              </a:lnSpc>
              <a:spcBef>
                <a:spcPts val="0"/>
              </a:spcBef>
              <a:spcAft>
                <a:spcPts val="0"/>
              </a:spcAft>
              <a:buClr>
                <a:srgbClr val="757070"/>
              </a:buClr>
              <a:buSzPts val="1400"/>
              <a:buFont typeface="Arial"/>
              <a:buNone/>
            </a:pPr>
            <a:r>
              <a:rPr b="1" lang="zh-TW" sz="1400">
                <a:solidFill>
                  <a:srgbClr val="757070"/>
                </a:solidFill>
                <a:latin typeface="Microsoft Yahei"/>
                <a:ea typeface="Microsoft Yahei"/>
                <a:cs typeface="Microsoft Yahei"/>
                <a:sym typeface="Microsoft Yahei"/>
              </a:rPr>
              <a:t>研成大學</a:t>
            </a:r>
            <a:endParaRPr/>
          </a:p>
        </p:txBody>
      </p:sp>
      <p:pic>
        <p:nvPicPr>
          <p:cNvPr descr="查看來源圖片" id="300" name="Google Shape;300;p10"/>
          <p:cNvPicPr preferRelativeResize="0"/>
          <p:nvPr/>
        </p:nvPicPr>
        <p:blipFill rotWithShape="1">
          <a:blip r:embed="rId10">
            <a:alphaModFix/>
          </a:blip>
          <a:srcRect b="0" l="0" r="0" t="0"/>
          <a:stretch/>
        </p:blipFill>
        <p:spPr>
          <a:xfrm>
            <a:off x="1046794" y="1247284"/>
            <a:ext cx="1741938" cy="360000"/>
          </a:xfrm>
          <a:prstGeom prst="rect">
            <a:avLst/>
          </a:prstGeom>
          <a:noFill/>
          <a:ln>
            <a:noFill/>
          </a:ln>
        </p:spPr>
      </p:pic>
      <p:pic>
        <p:nvPicPr>
          <p:cNvPr descr="查看來源圖片" id="301" name="Google Shape;301;p10"/>
          <p:cNvPicPr preferRelativeResize="0"/>
          <p:nvPr/>
        </p:nvPicPr>
        <p:blipFill rotWithShape="1">
          <a:blip r:embed="rId11">
            <a:alphaModFix/>
          </a:blip>
          <a:srcRect b="0" l="0" r="0" t="0"/>
          <a:stretch/>
        </p:blipFill>
        <p:spPr>
          <a:xfrm>
            <a:off x="3684848" y="1274490"/>
            <a:ext cx="1663200" cy="288000"/>
          </a:xfrm>
          <a:prstGeom prst="rect">
            <a:avLst/>
          </a:prstGeom>
          <a:noFill/>
          <a:ln>
            <a:noFill/>
          </a:ln>
        </p:spPr>
      </p:pic>
      <p:pic>
        <p:nvPicPr>
          <p:cNvPr descr="https://o.remove.bg/downloads/66096347-c7a2-4fad-be74-a6764a90d6be/image-removebg-preview.png" id="302" name="Google Shape;302;p10"/>
          <p:cNvPicPr preferRelativeResize="0"/>
          <p:nvPr/>
        </p:nvPicPr>
        <p:blipFill rotWithShape="1">
          <a:blip r:embed="rId12">
            <a:alphaModFix/>
          </a:blip>
          <a:srcRect b="0" l="0" r="0" t="0"/>
          <a:stretch/>
        </p:blipFill>
        <p:spPr>
          <a:xfrm>
            <a:off x="6656648" y="1247284"/>
            <a:ext cx="1269223" cy="324000"/>
          </a:xfrm>
          <a:prstGeom prst="rect">
            <a:avLst/>
          </a:prstGeom>
          <a:noFill/>
          <a:ln>
            <a:noFill/>
          </a:ln>
        </p:spPr>
      </p:pic>
    </p:spTree>
  </p:cSld>
  <p:clrMapOvr>
    <a:masterClrMapping/>
  </p:clrMapOvr>
  <mc:AlternateContent>
    <mc:Choice Requires="p14">
      <p:transition spd="slow" p14:dur="125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500"/>
                                        <p:tgtEl>
                                          <p:spTgt spid="280"/>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500"/>
                                        <p:tgtEl>
                                          <p:spTgt spid="283"/>
                                        </p:tgtEl>
                                      </p:cBhvr>
                                    </p:animEffect>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297"/>
                                        </p:tgtEl>
                                        <p:attrNameLst>
                                          <p:attrName>style.visibility</p:attrName>
                                        </p:attrNameLst>
                                      </p:cBhvr>
                                      <p:to>
                                        <p:strVal val="visible"/>
                                      </p:to>
                                    </p:set>
                                    <p:anim calcmode="lin" valueType="num">
                                      <p:cBhvr additive="base">
                                        <p:cTn dur="500"/>
                                        <p:tgtEl>
                                          <p:spTgt spid="2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500"/>
                                        <p:tgtEl>
                                          <p:spTgt spid="2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9"/>
                                        </p:tgtEl>
                                        <p:attrNameLst>
                                          <p:attrName>style.visibility</p:attrName>
                                        </p:attrNameLst>
                                      </p:cBhvr>
                                      <p:to>
                                        <p:strVal val="visible"/>
                                      </p:to>
                                    </p:set>
                                    <p:anim calcmode="lin" valueType="num">
                                      <p:cBhvr additive="base">
                                        <p:cTn dur="500"/>
                                        <p:tgtEl>
                                          <p:spTgt spid="2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0"/>
                                        </p:tgtEl>
                                        <p:attrNameLst>
                                          <p:attrName>style.visibility</p:attrName>
                                        </p:attrNameLst>
                                      </p:cBhvr>
                                      <p:to>
                                        <p:strVal val="visible"/>
                                      </p:to>
                                    </p:set>
                                    <p:anim calcmode="lin" valueType="num">
                                      <p:cBhvr additive="base">
                                        <p:cTn dur="500"/>
                                        <p:tgtEl>
                                          <p:spTgt spid="30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1"/>
                                        </p:tgtEl>
                                        <p:attrNameLst>
                                          <p:attrName>style.visibility</p:attrName>
                                        </p:attrNameLst>
                                      </p:cBhvr>
                                      <p:to>
                                        <p:strVal val="visible"/>
                                      </p:to>
                                    </p:set>
                                    <p:anim calcmode="lin" valueType="num">
                                      <p:cBhvr additive="base">
                                        <p:cTn dur="500"/>
                                        <p:tgtEl>
                                          <p:spTgt spid="3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2"/>
                                        </p:tgtEl>
                                        <p:attrNameLst>
                                          <p:attrName>style.visibility</p:attrName>
                                        </p:attrNameLst>
                                      </p:cBhvr>
                                      <p:to>
                                        <p:strVal val="visible"/>
                                      </p:to>
                                    </p:set>
                                    <p:anim calcmode="lin" valueType="num">
                                      <p:cBhvr additive="base">
                                        <p:cTn dur="500"/>
                                        <p:tgtEl>
                                          <p:spTgt spid="302"/>
                                        </p:tgtEl>
                                        <p:attrNameLst>
                                          <p:attrName>ppt_y</p:attrName>
                                        </p:attrNameLst>
                                      </p:cBhvr>
                                      <p:tavLst>
                                        <p:tav fmla="" tm="0">
                                          <p:val>
                                            <p:strVal val="#ppt_y+1"/>
                                          </p:val>
                                        </p:tav>
                                        <p:tav fmla="" tm="100000">
                                          <p:val>
                                            <p:strVal val="#ppt_y"/>
                                          </p:val>
                                        </p:tav>
                                      </p:tavLst>
                                    </p:anim>
                                  </p:childTnLst>
                                </p:cTn>
                              </p:par>
                            </p:childTnLst>
                          </p:cTn>
                        </p:par>
                        <p:par>
                          <p:cTn fill="hold">
                            <p:stCondLst>
                              <p:cond delay="1500"/>
                            </p:stCondLst>
                            <p:childTnLst>
                              <p:par>
                                <p:cTn fill="hold" nodeType="afterEffect" presetClass="entr" presetID="2" presetSubtype="8">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500"/>
                                        <p:tgtEl>
                                          <p:spTgt spid="293"/>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500"/>
                                        <p:tgtEl>
                                          <p:spTgt spid="296"/>
                                        </p:tgtEl>
                                      </p:cBhvr>
                                    </p:animEffect>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284"/>
                                        </p:tgtEl>
                                        <p:attrNameLst>
                                          <p:attrName>style.visibility</p:attrName>
                                        </p:attrNameLst>
                                      </p:cBhvr>
                                      <p:to>
                                        <p:strVal val="visible"/>
                                      </p:to>
                                    </p:set>
                                    <p:anim calcmode="lin" valueType="num">
                                      <p:cBhvr additive="base">
                                        <p:cTn dur="500"/>
                                        <p:tgtEl>
                                          <p:spTgt spid="2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500"/>
                                        <p:tgtEl>
                                          <p:spTgt spid="2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500"/>
                                        <p:tgtEl>
                                          <p:spTgt spid="2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500"/>
                                        <p:tgtEl>
                                          <p:spTgt spid="2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500"/>
                                        <p:tgtEl>
                                          <p:spTgt spid="2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500"/>
                                        <p:tgtEl>
                                          <p:spTgt spid="2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500"/>
                                        <p:tgtEl>
                                          <p:spTgt spid="2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第一PPT，www.1ppt.com">
  <a:themeElements>
    <a:clrScheme name="Office 主题">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2016-08-05T11:43:45Z</dcterms:created>
  <dc:creator>www.1ppt.com</dc:creator>
</cp:coreProperties>
</file>