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3" r:id="rId2"/>
    <p:sldId id="301" r:id="rId3"/>
    <p:sldId id="311" r:id="rId4"/>
    <p:sldId id="320" r:id="rId5"/>
    <p:sldId id="321" r:id="rId6"/>
    <p:sldId id="315" r:id="rId7"/>
    <p:sldId id="319" r:id="rId8"/>
    <p:sldId id="297" r:id="rId9"/>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93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08" autoAdjust="0"/>
    <p:restoredTop sz="94660" autoAdjust="0"/>
  </p:normalViewPr>
  <p:slideViewPr>
    <p:cSldViewPr snapToGrid="0">
      <p:cViewPr varScale="1">
        <p:scale>
          <a:sx n="119" d="100"/>
          <a:sy n="119" d="100"/>
        </p:scale>
        <p:origin x="110" y="16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30490482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1472293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9"/>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2396665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1149900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2"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2"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8" name="Footer Placeholder 7"/>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41970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4" name="Footer Placeholder 3"/>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2901228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3" name="Footer Placeholder 2"/>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1132300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70"/>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3408169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70"/>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3592880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1633188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2" y="273845"/>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AACD948-0A86-49D9-882B-70AB37B47640}" type="datetimeFigureOut">
              <a:rPr lang="zh-CN" altLang="en-US" smtClean="0"/>
              <a:pPr/>
              <a:t>2022/2/23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1F03832E-E1E5-4EC4-A872-814410C4E997}" type="slidenum">
              <a:rPr lang="zh-CN" altLang="en-US" smtClean="0"/>
              <a:pPr/>
              <a:t>‹#›</a:t>
            </a:fld>
            <a:endParaRPr lang="zh-CN" altLang="en-US"/>
          </a:p>
        </p:txBody>
      </p:sp>
    </p:spTree>
    <p:extLst>
      <p:ext uri="{BB962C8B-B14F-4D97-AF65-F5344CB8AC3E}">
        <p14:creationId xmlns:p14="http://schemas.microsoft.com/office/powerpoint/2010/main" val="60095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45159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skorean.com/"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suborg.kiwu.ac.kr/international/cms/FR_CON/index.do?MENU_ID=30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4.png"/><Relationship Id="rId10" Type="http://schemas.openxmlformats.org/officeDocument/2006/relationships/image" Target="../media/image5.png"/><Relationship Id="rId4" Type="http://schemas.openxmlformats.org/officeDocument/2006/relationships/image" Target="../media/image1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2"/>
          <p:cNvSpPr>
            <a:spLocks noEditPoints="1"/>
          </p:cNvSpPr>
          <p:nvPr/>
        </p:nvSpPr>
        <p:spPr bwMode="auto">
          <a:xfrm>
            <a:off x="1384279" y="946151"/>
            <a:ext cx="6610350" cy="3573463"/>
          </a:xfrm>
          <a:custGeom>
            <a:avLst/>
            <a:gdLst>
              <a:gd name="T0" fmla="*/ 956 w 3458"/>
              <a:gd name="T1" fmla="*/ 1719 h 1870"/>
              <a:gd name="T2" fmla="*/ 1032 w 3458"/>
              <a:gd name="T3" fmla="*/ 1643 h 1870"/>
              <a:gd name="T4" fmla="*/ 1865 w 3458"/>
              <a:gd name="T5" fmla="*/ 1567 h 1870"/>
              <a:gd name="T6" fmla="*/ 2928 w 3458"/>
              <a:gd name="T7" fmla="*/ 1491 h 1870"/>
              <a:gd name="T8" fmla="*/ 1789 w 3458"/>
              <a:gd name="T9" fmla="*/ 1491 h 1870"/>
              <a:gd name="T10" fmla="*/ 2852 w 3458"/>
              <a:gd name="T11" fmla="*/ 1413 h 1870"/>
              <a:gd name="T12" fmla="*/ 1184 w 3458"/>
              <a:gd name="T13" fmla="*/ 1413 h 1870"/>
              <a:gd name="T14" fmla="*/ 1941 w 3458"/>
              <a:gd name="T15" fmla="*/ 1338 h 1870"/>
              <a:gd name="T16" fmla="*/ 956 w 3458"/>
              <a:gd name="T17" fmla="*/ 1338 h 1870"/>
              <a:gd name="T18" fmla="*/ 2016 w 3458"/>
              <a:gd name="T19" fmla="*/ 1262 h 1870"/>
              <a:gd name="T20" fmla="*/ 1032 w 3458"/>
              <a:gd name="T21" fmla="*/ 1262 h 1870"/>
              <a:gd name="T22" fmla="*/ 2016 w 3458"/>
              <a:gd name="T23" fmla="*/ 1186 h 1870"/>
              <a:gd name="T24" fmla="*/ 1108 w 3458"/>
              <a:gd name="T25" fmla="*/ 1186 h 1870"/>
              <a:gd name="T26" fmla="*/ 2016 w 3458"/>
              <a:gd name="T27" fmla="*/ 1110 h 1870"/>
              <a:gd name="T28" fmla="*/ 1486 w 3458"/>
              <a:gd name="T29" fmla="*/ 1110 h 1870"/>
              <a:gd name="T30" fmla="*/ 2471 w 3458"/>
              <a:gd name="T31" fmla="*/ 1035 h 1870"/>
              <a:gd name="T32" fmla="*/ 1865 w 3458"/>
              <a:gd name="T33" fmla="*/ 1035 h 1870"/>
              <a:gd name="T34" fmla="*/ 729 w 3458"/>
              <a:gd name="T35" fmla="*/ 1035 h 1870"/>
              <a:gd name="T36" fmla="*/ 2395 w 3458"/>
              <a:gd name="T37" fmla="*/ 959 h 1870"/>
              <a:gd name="T38" fmla="*/ 1789 w 3458"/>
              <a:gd name="T39" fmla="*/ 959 h 1870"/>
              <a:gd name="T40" fmla="*/ 578 w 3458"/>
              <a:gd name="T41" fmla="*/ 959 h 1870"/>
              <a:gd name="T42" fmla="*/ 2395 w 3458"/>
              <a:gd name="T43" fmla="*/ 883 h 1870"/>
              <a:gd name="T44" fmla="*/ 1789 w 3458"/>
              <a:gd name="T45" fmla="*/ 883 h 1870"/>
              <a:gd name="T46" fmla="*/ 578 w 3458"/>
              <a:gd name="T47" fmla="*/ 883 h 1870"/>
              <a:gd name="T48" fmla="*/ 2547 w 3458"/>
              <a:gd name="T49" fmla="*/ 807 h 1870"/>
              <a:gd name="T50" fmla="*/ 2016 w 3458"/>
              <a:gd name="T51" fmla="*/ 807 h 1870"/>
              <a:gd name="T52" fmla="*/ 729 w 3458"/>
              <a:gd name="T53" fmla="*/ 807 h 1870"/>
              <a:gd name="T54" fmla="*/ 2776 w 3458"/>
              <a:gd name="T55" fmla="*/ 732 h 1870"/>
              <a:gd name="T56" fmla="*/ 2244 w 3458"/>
              <a:gd name="T57" fmla="*/ 732 h 1870"/>
              <a:gd name="T58" fmla="*/ 881 w 3458"/>
              <a:gd name="T59" fmla="*/ 732 h 1870"/>
              <a:gd name="T60" fmla="*/ 2928 w 3458"/>
              <a:gd name="T61" fmla="*/ 656 h 1870"/>
              <a:gd name="T62" fmla="*/ 2395 w 3458"/>
              <a:gd name="T63" fmla="*/ 656 h 1870"/>
              <a:gd name="T64" fmla="*/ 1865 w 3458"/>
              <a:gd name="T65" fmla="*/ 656 h 1870"/>
              <a:gd name="T66" fmla="*/ 881 w 3458"/>
              <a:gd name="T67" fmla="*/ 656 h 1870"/>
              <a:gd name="T68" fmla="*/ 3155 w 3458"/>
              <a:gd name="T69" fmla="*/ 578 h 1870"/>
              <a:gd name="T70" fmla="*/ 2547 w 3458"/>
              <a:gd name="T71" fmla="*/ 578 h 1870"/>
              <a:gd name="T72" fmla="*/ 2016 w 3458"/>
              <a:gd name="T73" fmla="*/ 578 h 1870"/>
              <a:gd name="T74" fmla="*/ 956 w 3458"/>
              <a:gd name="T75" fmla="*/ 578 h 1870"/>
              <a:gd name="T76" fmla="*/ 426 w 3458"/>
              <a:gd name="T77" fmla="*/ 578 h 1870"/>
              <a:gd name="T78" fmla="*/ 3003 w 3458"/>
              <a:gd name="T79" fmla="*/ 502 h 1870"/>
              <a:gd name="T80" fmla="*/ 2471 w 3458"/>
              <a:gd name="T81" fmla="*/ 502 h 1870"/>
              <a:gd name="T82" fmla="*/ 1941 w 3458"/>
              <a:gd name="T83" fmla="*/ 502 h 1870"/>
              <a:gd name="T84" fmla="*/ 729 w 3458"/>
              <a:gd name="T85" fmla="*/ 502 h 1870"/>
              <a:gd name="T86" fmla="*/ 123 w 3458"/>
              <a:gd name="T87" fmla="*/ 502 h 1870"/>
              <a:gd name="T88" fmla="*/ 3003 w 3458"/>
              <a:gd name="T89" fmla="*/ 426 h 1870"/>
              <a:gd name="T90" fmla="*/ 2471 w 3458"/>
              <a:gd name="T91" fmla="*/ 426 h 1870"/>
              <a:gd name="T92" fmla="*/ 1941 w 3458"/>
              <a:gd name="T93" fmla="*/ 426 h 1870"/>
              <a:gd name="T94" fmla="*/ 956 w 3458"/>
              <a:gd name="T95" fmla="*/ 426 h 1870"/>
              <a:gd name="T96" fmla="*/ 426 w 3458"/>
              <a:gd name="T97" fmla="*/ 426 h 1870"/>
              <a:gd name="T98" fmla="*/ 3306 w 3458"/>
              <a:gd name="T99" fmla="*/ 351 h 1870"/>
              <a:gd name="T100" fmla="*/ 2776 w 3458"/>
              <a:gd name="T101" fmla="*/ 351 h 1870"/>
              <a:gd name="T102" fmla="*/ 2244 w 3458"/>
              <a:gd name="T103" fmla="*/ 351 h 1870"/>
              <a:gd name="T104" fmla="*/ 1184 w 3458"/>
              <a:gd name="T105" fmla="*/ 351 h 1870"/>
              <a:gd name="T106" fmla="*/ 502 w 3458"/>
              <a:gd name="T107" fmla="*/ 351 h 1870"/>
              <a:gd name="T108" fmla="*/ 3079 w 3458"/>
              <a:gd name="T109" fmla="*/ 275 h 1870"/>
              <a:gd name="T110" fmla="*/ 2471 w 3458"/>
              <a:gd name="T111" fmla="*/ 275 h 1870"/>
              <a:gd name="T112" fmla="*/ 1184 w 3458"/>
              <a:gd name="T113" fmla="*/ 275 h 1870"/>
              <a:gd name="T114" fmla="*/ 426 w 3458"/>
              <a:gd name="T115" fmla="*/ 275 h 1870"/>
              <a:gd name="T116" fmla="*/ 1865 w 3458"/>
              <a:gd name="T117" fmla="*/ 199 h 1870"/>
              <a:gd name="T118" fmla="*/ 805 w 3458"/>
              <a:gd name="T119" fmla="*/ 199 h 1870"/>
              <a:gd name="T120" fmla="*/ 1789 w 3458"/>
              <a:gd name="T121" fmla="*/ 123 h 1870"/>
              <a:gd name="T122" fmla="*/ 881 w 3458"/>
              <a:gd name="T123" fmla="*/ 123 h 1870"/>
              <a:gd name="T124" fmla="*/ 1335 w 3458"/>
              <a:gd name="T125" fmla="*/ 48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chemeClr val="bg1"/>
          </a:solidFill>
          <a:ln>
            <a:noFill/>
          </a:ln>
        </p:spPr>
        <p:txBody>
          <a:bodyPr/>
          <a:lstStyle/>
          <a:p>
            <a:pPr algn="ctr"/>
            <a:endParaRPr lang="zh-CN" altLang="en-US" dirty="0"/>
          </a:p>
        </p:txBody>
      </p:sp>
      <p:graphicFrame>
        <p:nvGraphicFramePr>
          <p:cNvPr id="18" name="표 4">
            <a:extLst>
              <a:ext uri="{FF2B5EF4-FFF2-40B4-BE49-F238E27FC236}">
                <a16:creationId xmlns:a16="http://schemas.microsoft.com/office/drawing/2014/main" xmlns="" id="{498A9418-1A09-41FA-BCAB-E54A100FCC3C}"/>
              </a:ext>
            </a:extLst>
          </p:cNvPr>
          <p:cNvGraphicFramePr>
            <a:graphicFrameLocks noGrp="1"/>
          </p:cNvGraphicFramePr>
          <p:nvPr>
            <p:ph idx="1"/>
            <p:extLst>
              <p:ext uri="{D42A27DB-BD31-4B8C-83A1-F6EECF244321}">
                <p14:modId xmlns:p14="http://schemas.microsoft.com/office/powerpoint/2010/main" val="3409858149"/>
              </p:ext>
            </p:extLst>
          </p:nvPr>
        </p:nvGraphicFramePr>
        <p:xfrm>
          <a:off x="1073451" y="2594250"/>
          <a:ext cx="7005009" cy="1705697"/>
        </p:xfrm>
        <a:graphic>
          <a:graphicData uri="http://schemas.openxmlformats.org/drawingml/2006/table">
            <a:tbl>
              <a:tblPr firstRow="1" bandRow="1">
                <a:tableStyleId>{00A15C55-8517-42AA-B614-E9B94910E393}</a:tableStyleId>
              </a:tblPr>
              <a:tblGrid>
                <a:gridCol w="2191343">
                  <a:extLst>
                    <a:ext uri="{9D8B030D-6E8A-4147-A177-3AD203B41FA5}">
                      <a16:colId xmlns:a16="http://schemas.microsoft.com/office/drawing/2014/main" xmlns="" val="2091756175"/>
                    </a:ext>
                  </a:extLst>
                </a:gridCol>
                <a:gridCol w="2569336">
                  <a:extLst>
                    <a:ext uri="{9D8B030D-6E8A-4147-A177-3AD203B41FA5}">
                      <a16:colId xmlns:a16="http://schemas.microsoft.com/office/drawing/2014/main" xmlns="" val="137864270"/>
                    </a:ext>
                  </a:extLst>
                </a:gridCol>
                <a:gridCol w="2244330">
                  <a:extLst>
                    <a:ext uri="{9D8B030D-6E8A-4147-A177-3AD203B41FA5}">
                      <a16:colId xmlns:a16="http://schemas.microsoft.com/office/drawing/2014/main" xmlns="" val="3494207763"/>
                    </a:ext>
                  </a:extLst>
                </a:gridCol>
              </a:tblGrid>
              <a:tr h="537990">
                <a:tc>
                  <a:txBody>
                    <a:bodyPr/>
                    <a:lstStyle/>
                    <a:p>
                      <a:pPr algn="ctr" latinLnBrk="1"/>
                      <a:r>
                        <a:rPr lang="en-US" altLang="ko-KR" sz="1400" kern="1200" dirty="0" smtClean="0">
                          <a:sym typeface="Calibri" pitchFamily="34" charset="0"/>
                        </a:rPr>
                        <a:t>DS GLOBAL</a:t>
                      </a:r>
                      <a:endParaRPr lang="ko-KR" altLang="en-US" sz="1400" b="1" kern="1200" dirty="0">
                        <a:solidFill>
                          <a:schemeClr val="tx1"/>
                        </a:solidFill>
                        <a:latin typeface="微软雅黑" pitchFamily="34" charset="-122"/>
                        <a:ea typeface="微软雅黑" pitchFamily="34" charset="-122"/>
                        <a:cs typeface="+mn-cs"/>
                        <a:sym typeface="Calibri" pitchFamily="34" charset="0"/>
                      </a:endParaRPr>
                    </a:p>
                  </a:txBody>
                  <a:tcPr anchor="ctr"/>
                </a:tc>
                <a:tc>
                  <a:txBody>
                    <a:bodyPr/>
                    <a:lstStyle/>
                    <a:p>
                      <a:pPr marL="0" marR="0" lvl="0" indent="0" algn="ctr" defTabSz="685800" rtl="0" eaLnBrk="1" fontAlgn="auto" latinLnBrk="1" hangingPunct="1">
                        <a:lnSpc>
                          <a:spcPct val="100000"/>
                        </a:lnSpc>
                        <a:spcBef>
                          <a:spcPts val="0"/>
                        </a:spcBef>
                        <a:spcAft>
                          <a:spcPts val="0"/>
                        </a:spcAft>
                        <a:buClrTx/>
                        <a:buSzTx/>
                        <a:buFontTx/>
                        <a:buNone/>
                        <a:tabLst/>
                        <a:defRPr/>
                      </a:pPr>
                      <a:r>
                        <a:rPr lang="zh-TW" altLang="en-US" sz="1400" kern="1200" dirty="0" smtClean="0">
                          <a:sym typeface="Calibri" pitchFamily="34" charset="0"/>
                        </a:rPr>
                        <a:t>韓國留學</a:t>
                      </a:r>
                      <a:endParaRPr lang="en-US" altLang="ko-KR" sz="1400" kern="1200" dirty="0" smtClean="0">
                        <a:sym typeface="Calibri" pitchFamily="34" charset="0"/>
                      </a:endParaRPr>
                    </a:p>
                  </a:txBody>
                  <a:tcPr anchor="ctr"/>
                </a:tc>
                <a:tc>
                  <a:txBody>
                    <a:bodyPr/>
                    <a:lstStyle/>
                    <a:p>
                      <a:pPr marL="0" marR="0" lvl="0" indent="0" algn="ctr" defTabSz="685800" rtl="0" eaLnBrk="1" fontAlgn="auto" latinLnBrk="1" hangingPunct="1">
                        <a:lnSpc>
                          <a:spcPct val="100000"/>
                        </a:lnSpc>
                        <a:spcBef>
                          <a:spcPts val="0"/>
                        </a:spcBef>
                        <a:spcAft>
                          <a:spcPts val="0"/>
                        </a:spcAft>
                        <a:buClrTx/>
                        <a:buSzTx/>
                        <a:buFontTx/>
                        <a:buNone/>
                        <a:tabLst/>
                        <a:defRPr/>
                      </a:pPr>
                      <a:r>
                        <a:rPr lang="zh-TW" altLang="en-US" sz="1400" kern="1200" dirty="0" smtClean="0">
                          <a:sym typeface="Calibri" pitchFamily="34" charset="0"/>
                        </a:rPr>
                        <a:t>其他</a:t>
                      </a:r>
                      <a:endParaRPr lang="en-US" altLang="ko-KR" sz="1400" kern="1200" dirty="0" smtClean="0">
                        <a:sym typeface="Calibri" pitchFamily="34" charset="0"/>
                      </a:endParaRPr>
                    </a:p>
                  </a:txBody>
                  <a:tcPr anchor="ctr"/>
                </a:tc>
                <a:extLst>
                  <a:ext uri="{0D108BD9-81ED-4DB2-BD59-A6C34878D82A}">
                    <a16:rowId xmlns:a16="http://schemas.microsoft.com/office/drawing/2014/main" xmlns="" val="275963702"/>
                  </a:ext>
                </a:extLst>
              </a:tr>
              <a:tr h="1167707">
                <a:tc>
                  <a:txBody>
                    <a:bodyPr/>
                    <a:lstStyle/>
                    <a:p>
                      <a:pPr marL="285750" indent="-285750" algn="l" latinLnBrk="1">
                        <a:buFont typeface="Arial" panose="020B0604020202020204" pitchFamily="34" charset="0"/>
                        <a:buChar char="•"/>
                      </a:pPr>
                      <a:r>
                        <a:rPr lang="zh-TW" altLang="en-US" sz="1400" kern="1200" smtClean="0">
                          <a:sym typeface="Calibri" pitchFamily="34" charset="0"/>
                        </a:rPr>
                        <a:t>關於</a:t>
                      </a:r>
                      <a:r>
                        <a:rPr lang="zh-TW" altLang="en-US" sz="1400" kern="1200" smtClean="0">
                          <a:sym typeface="Calibri" pitchFamily="34" charset="0"/>
                        </a:rPr>
                        <a:t>我們</a:t>
                      </a:r>
                      <a:endParaRPr lang="zh-TW" altLang="en-US" sz="1400" kern="1200" dirty="0" smtClean="0">
                        <a:sym typeface="Calibri" pitchFamily="34" charset="0"/>
                      </a:endParaRPr>
                    </a:p>
                  </a:txBody>
                  <a:tcPr/>
                </a:tc>
                <a:tc>
                  <a:txBody>
                    <a:bodyPr/>
                    <a:lstStyle/>
                    <a:p>
                      <a:pPr marL="285750" indent="-285750" algn="l" latinLnBrk="1">
                        <a:buFont typeface="Arial" panose="020B0604020202020204" pitchFamily="34" charset="0"/>
                        <a:buChar char="•"/>
                      </a:pPr>
                      <a:r>
                        <a:rPr lang="zh-TW" altLang="en-US" sz="1400" kern="1200" dirty="0" smtClean="0">
                          <a:sym typeface="Calibri" pitchFamily="34" charset="0"/>
                        </a:rPr>
                        <a:t>流程與招生資訊</a:t>
                      </a:r>
                      <a:endParaRPr lang="en-US" altLang="zh-TW" sz="1400" kern="1200" dirty="0" smtClean="0">
                        <a:sym typeface="Calibri" pitchFamily="34" charset="0"/>
                      </a:endParaRPr>
                    </a:p>
                    <a:p>
                      <a:pPr marL="285750" indent="-285750" algn="l" latinLnBrk="1">
                        <a:buFont typeface="Arial" panose="020B0604020202020204" pitchFamily="34" charset="0"/>
                        <a:buChar char="•"/>
                      </a:pPr>
                      <a:r>
                        <a:rPr lang="zh-TW" altLang="en-US" sz="1400" kern="1200" dirty="0" smtClean="0">
                          <a:sym typeface="Calibri" pitchFamily="34" charset="0"/>
                        </a:rPr>
                        <a:t>韓國合作學校與招生科系</a:t>
                      </a:r>
                      <a:endParaRPr lang="en-US" altLang="zh-TW" sz="1400" kern="1200" dirty="0" smtClean="0">
                        <a:sym typeface="Calibri" pitchFamily="34" charset="0"/>
                      </a:endParaRPr>
                    </a:p>
                    <a:p>
                      <a:pPr marL="285750" marR="0" lvl="0" indent="-285750" algn="l" defTabSz="685800" rtl="0" eaLnBrk="1" fontAlgn="auto" latinLnBrk="1" hangingPunct="1">
                        <a:lnSpc>
                          <a:spcPct val="100000"/>
                        </a:lnSpc>
                        <a:spcBef>
                          <a:spcPts val="0"/>
                        </a:spcBef>
                        <a:spcAft>
                          <a:spcPts val="0"/>
                        </a:spcAft>
                        <a:buClrTx/>
                        <a:buSzTx/>
                        <a:buFont typeface="Wingdings" panose="05000000000000000000" pitchFamily="2" charset="2"/>
                        <a:buChar char="Ø"/>
                        <a:tabLst/>
                        <a:defRPr/>
                      </a:pPr>
                      <a:r>
                        <a:rPr lang="zh-TW" altLang="en-US" sz="1400" b="1" kern="1200" dirty="0" smtClean="0">
                          <a:solidFill>
                            <a:srgbClr val="FFC000"/>
                          </a:solidFill>
                        </a:rPr>
                        <a:t>敬仁女子大學</a:t>
                      </a:r>
                      <a:r>
                        <a:rPr lang="en-US" altLang="zh-TW" sz="1400" b="1" kern="1200" dirty="0" smtClean="0">
                          <a:solidFill>
                            <a:srgbClr val="FFC000"/>
                          </a:solidFill>
                        </a:rPr>
                        <a:t>-</a:t>
                      </a:r>
                      <a:r>
                        <a:rPr lang="zh-TW" altLang="en-US" sz="1400" b="1" kern="1200" dirty="0" smtClean="0">
                          <a:solidFill>
                            <a:srgbClr val="FFC000"/>
                          </a:solidFill>
                        </a:rPr>
                        <a:t>國際觀光系</a:t>
                      </a:r>
                    </a:p>
                  </a:txBody>
                  <a:tcPr/>
                </a:tc>
                <a:tc>
                  <a:txBody>
                    <a:bodyPr/>
                    <a:lstStyle/>
                    <a:p>
                      <a:pPr marL="285750" indent="-285750" algn="l" latinLnBrk="1">
                        <a:buFont typeface="Arial" panose="020B0604020202020204" pitchFamily="34" charset="0"/>
                        <a:buChar char="•"/>
                      </a:pPr>
                      <a:r>
                        <a:rPr lang="zh-TW" altLang="en-US" sz="1400" kern="1200" dirty="0" smtClean="0">
                          <a:sym typeface="Calibri" pitchFamily="34" charset="0"/>
                        </a:rPr>
                        <a:t>其他提案</a:t>
                      </a:r>
                    </a:p>
                    <a:p>
                      <a:pPr marL="285750" indent="-285750" algn="l" latinLnBrk="1">
                        <a:buFont typeface="Arial" panose="020B0604020202020204" pitchFamily="34" charset="0"/>
                        <a:buChar char="•"/>
                      </a:pPr>
                      <a:r>
                        <a:rPr lang="zh-TW" altLang="en-US" sz="1400" kern="1200" dirty="0" smtClean="0">
                          <a:sym typeface="Calibri" pitchFamily="34" charset="0"/>
                        </a:rPr>
                        <a:t>目前合作學校</a:t>
                      </a:r>
                      <a:r>
                        <a:rPr lang="en-US" altLang="zh-TW" sz="1400" kern="1200" dirty="0" smtClean="0">
                          <a:sym typeface="Calibri" pitchFamily="34" charset="0"/>
                        </a:rPr>
                        <a:t>_</a:t>
                      </a:r>
                      <a:r>
                        <a:rPr lang="zh-TW" altLang="en-US" sz="1400" kern="1200" dirty="0" smtClean="0">
                          <a:sym typeface="Calibri" pitchFamily="34" charset="0"/>
                        </a:rPr>
                        <a:t>韓國</a:t>
                      </a:r>
                      <a:endParaRPr lang="en-US" altLang="zh-TW" sz="1400" kern="1200" dirty="0" smtClean="0">
                        <a:sym typeface="Calibri" pitchFamily="34" charset="0"/>
                      </a:endParaRPr>
                    </a:p>
                    <a:p>
                      <a:pPr marL="0" marR="0" lvl="0" indent="0" algn="l" defTabSz="685800" rtl="0" eaLnBrk="1" fontAlgn="auto" latinLnBrk="1" hangingPunct="1">
                        <a:lnSpc>
                          <a:spcPct val="100000"/>
                        </a:lnSpc>
                        <a:spcBef>
                          <a:spcPts val="0"/>
                        </a:spcBef>
                        <a:spcAft>
                          <a:spcPts val="0"/>
                        </a:spcAft>
                        <a:buClrTx/>
                        <a:buSzTx/>
                        <a:buFontTx/>
                        <a:buNone/>
                        <a:tabLst/>
                        <a:defRPr/>
                      </a:pPr>
                      <a:r>
                        <a:rPr lang="zh-TW" altLang="en-US" sz="1400" kern="1200" dirty="0" smtClean="0">
                          <a:sym typeface="Calibri" pitchFamily="34" charset="0"/>
                        </a:rPr>
                        <a:t>　　　　　　   　</a:t>
                      </a:r>
                      <a:r>
                        <a:rPr lang="en-US" altLang="zh-TW" sz="1400" kern="1200" dirty="0" smtClean="0">
                          <a:sym typeface="Calibri" pitchFamily="34" charset="0"/>
                        </a:rPr>
                        <a:t>_</a:t>
                      </a:r>
                      <a:r>
                        <a:rPr lang="zh-TW" altLang="en-US" sz="1400" kern="1200" dirty="0" smtClean="0">
                          <a:sym typeface="Calibri" pitchFamily="34" charset="0"/>
                        </a:rPr>
                        <a:t>台灣</a:t>
                      </a:r>
                      <a:endParaRPr lang="en-US" altLang="zh-TW" sz="1400" kern="1200" dirty="0" smtClean="0">
                        <a:sym typeface="Calibri" pitchFamily="34" charset="0"/>
                      </a:endParaRPr>
                    </a:p>
                  </a:txBody>
                  <a:tcPr/>
                </a:tc>
                <a:extLst>
                  <a:ext uri="{0D108BD9-81ED-4DB2-BD59-A6C34878D82A}">
                    <a16:rowId xmlns:a16="http://schemas.microsoft.com/office/drawing/2014/main" xmlns="" val="425812279"/>
                  </a:ext>
                </a:extLst>
              </a:tr>
            </a:tbl>
          </a:graphicData>
        </a:graphic>
      </p:graphicFrame>
      <p:sp>
        <p:nvSpPr>
          <p:cNvPr id="19" name="文本框 10"/>
          <p:cNvSpPr txBox="1">
            <a:spLocks noChangeArrowheads="1"/>
          </p:cNvSpPr>
          <p:nvPr/>
        </p:nvSpPr>
        <p:spPr bwMode="auto">
          <a:xfrm>
            <a:off x="2144286" y="1940183"/>
            <a:ext cx="509033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ko-KR" altLang="en-US" sz="2500" b="1" dirty="0" smtClean="0">
                <a:solidFill>
                  <a:srgbClr val="262626"/>
                </a:solidFill>
                <a:latin typeface="微软雅黑" pitchFamily="34" charset="-122"/>
                <a:ea typeface="微软雅黑" pitchFamily="34" charset="-122"/>
              </a:rPr>
              <a:t>韓國</a:t>
            </a:r>
            <a:r>
              <a:rPr lang="zh-TW" altLang="en-US" sz="2500" b="1" dirty="0" smtClean="0">
                <a:solidFill>
                  <a:srgbClr val="262626"/>
                </a:solidFill>
                <a:latin typeface="微软雅黑" pitchFamily="34" charset="-122"/>
                <a:ea typeface="微软雅黑" pitchFamily="34" charset="-122"/>
              </a:rPr>
              <a:t>大</a:t>
            </a:r>
            <a:r>
              <a:rPr lang="zh-TW" altLang="en-US" sz="2500" b="1" dirty="0">
                <a:solidFill>
                  <a:srgbClr val="262626"/>
                </a:solidFill>
                <a:latin typeface="微软雅黑" pitchFamily="34" charset="-122"/>
                <a:ea typeface="微软雅黑" pitchFamily="34" charset="-122"/>
              </a:rPr>
              <a:t>學</a:t>
            </a:r>
            <a:r>
              <a:rPr lang="ko-KR" altLang="en-US" sz="2500" b="1" dirty="0" smtClean="0">
                <a:solidFill>
                  <a:srgbClr val="262626"/>
                </a:solidFill>
                <a:latin typeface="微软雅黑" pitchFamily="34" charset="-122"/>
                <a:ea typeface="微软雅黑" pitchFamily="34" charset="-122"/>
              </a:rPr>
              <a:t>留學提案</a:t>
            </a:r>
            <a:r>
              <a:rPr lang="en-US" altLang="zh-TW" sz="2500" b="1" dirty="0" smtClean="0">
                <a:solidFill>
                  <a:srgbClr val="262626"/>
                </a:solidFill>
                <a:latin typeface="微软雅黑" pitchFamily="34" charset="-122"/>
                <a:ea typeface="微软雅黑" pitchFamily="34" charset="-122"/>
              </a:rPr>
              <a:t>_</a:t>
            </a:r>
            <a:r>
              <a:rPr lang="zh-TW" altLang="en-US" sz="2500" b="1" dirty="0">
                <a:solidFill>
                  <a:srgbClr val="262626"/>
                </a:solidFill>
                <a:latin typeface="微软雅黑" pitchFamily="34" charset="-122"/>
                <a:ea typeface="微软雅黑" pitchFamily="34" charset="-122"/>
              </a:rPr>
              <a:t>合</a:t>
            </a:r>
            <a:r>
              <a:rPr lang="zh-TW" altLang="en-US" sz="2500" b="1" dirty="0" smtClean="0">
                <a:solidFill>
                  <a:srgbClr val="262626"/>
                </a:solidFill>
                <a:latin typeface="微软雅黑" pitchFamily="34" charset="-122"/>
                <a:ea typeface="微软雅黑" pitchFamily="34" charset="-122"/>
              </a:rPr>
              <a:t>作大學</a:t>
            </a:r>
            <a:endParaRPr lang="ko-KR" altLang="en-US" sz="2500" b="1" dirty="0">
              <a:solidFill>
                <a:srgbClr val="262626"/>
              </a:solidFill>
              <a:latin typeface="微软雅黑" pitchFamily="34" charset="-122"/>
              <a:ea typeface="微软雅黑" pitchFamily="34" charset="-122"/>
            </a:endParaRPr>
          </a:p>
        </p:txBody>
      </p:sp>
      <p:pic>
        <p:nvPicPr>
          <p:cNvPr id="20" name="Picture 2" descr="https://o.remove.bg/downloads/32355867-0466-4904-8cb8-6137fffd18ed/DS_LOGO_3-removebg-previe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2860" y="619676"/>
            <a:ext cx="3199459" cy="1290105"/>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2930485" y="4413279"/>
            <a:ext cx="3676056" cy="307777"/>
          </a:xfrm>
          <a:prstGeom prst="rect">
            <a:avLst/>
          </a:prstGeom>
        </p:spPr>
        <p:txBody>
          <a:bodyPr wrap="square">
            <a:spAutoFit/>
          </a:bodyPr>
          <a:lstStyle/>
          <a:p>
            <a:r>
              <a:rPr lang="zh-TW" altLang="en-US" dirty="0" smtClean="0">
                <a:hlinkClick r:id="rId3"/>
              </a:rPr>
              <a:t>點擊此處前往</a:t>
            </a:r>
            <a:r>
              <a:rPr lang="en-US" altLang="zh-TW" dirty="0">
                <a:solidFill>
                  <a:schemeClr val="accent1">
                    <a:lumMod val="50000"/>
                  </a:schemeClr>
                </a:solidFill>
                <a:hlinkClick r:id="rId3"/>
              </a:rPr>
              <a:t>DS Global_</a:t>
            </a:r>
            <a:r>
              <a:rPr lang="zh-TW" altLang="en-US" dirty="0">
                <a:solidFill>
                  <a:schemeClr val="accent1">
                    <a:lumMod val="50000"/>
                  </a:schemeClr>
                </a:solidFill>
                <a:hlinkClick r:id="rId3"/>
              </a:rPr>
              <a:t>韓國</a:t>
            </a:r>
            <a:r>
              <a:rPr lang="zh-TW" altLang="en-US" dirty="0" smtClean="0">
                <a:solidFill>
                  <a:schemeClr val="accent1">
                    <a:lumMod val="50000"/>
                  </a:schemeClr>
                </a:solidFill>
                <a:hlinkClick r:id="rId3"/>
              </a:rPr>
              <a:t>留學</a:t>
            </a:r>
            <a:r>
              <a:rPr lang="zh-TW" altLang="en-US" dirty="0" smtClean="0">
                <a:hlinkClick r:id="rId3"/>
              </a:rPr>
              <a:t>官方網站</a:t>
            </a:r>
            <a:endParaRPr lang="zh-TW" altLang="en-US" dirty="0"/>
          </a:p>
        </p:txBody>
      </p:sp>
    </p:spTree>
    <p:extLst>
      <p:ext uri="{BB962C8B-B14F-4D97-AF65-F5344CB8AC3E}">
        <p14:creationId xmlns:p14="http://schemas.microsoft.com/office/powerpoint/2010/main" val="1657354436"/>
      </p:ext>
    </p:extLst>
  </p:cSld>
  <p:clrMapOvr>
    <a:masterClrMapping/>
  </p:clrMapOvr>
  <mc:AlternateContent xmlns:mc="http://schemas.openxmlformats.org/markup-compatibility/2006" xmlns:p14="http://schemas.microsoft.com/office/powerpoint/2010/main">
    <mc:Choice Requires="p14">
      <p:transition spd="med">
        <p14:warp dir="in"/>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a:grpSpLocks/>
          </p:cNvGrpSpPr>
          <p:nvPr/>
        </p:nvGrpSpPr>
        <p:grpSpPr bwMode="auto">
          <a:xfrm>
            <a:off x="0" y="245270"/>
            <a:ext cx="342900" cy="257175"/>
            <a:chOff x="0" y="0"/>
            <a:chExt cx="457201" cy="285750"/>
          </a:xfrm>
          <a:solidFill>
            <a:srgbClr val="FFC000"/>
          </a:solidFill>
        </p:grpSpPr>
        <p:sp>
          <p:nvSpPr>
            <p:cNvPr id="9" name="矩形 8"/>
            <p:cNvSpPr>
              <a:spLocks noChangeArrowheads="1"/>
            </p:cNvSpPr>
            <p:nvPr/>
          </p:nvSpPr>
          <p:spPr bwMode="auto">
            <a:xfrm>
              <a:off x="0" y="0"/>
              <a:ext cx="342900"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 name="矩形 9"/>
            <p:cNvSpPr>
              <a:spLocks noChangeArrowheads="1"/>
            </p:cNvSpPr>
            <p:nvPr/>
          </p:nvSpPr>
          <p:spPr bwMode="auto">
            <a:xfrm>
              <a:off x="381000" y="0"/>
              <a:ext cx="76201"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1" name="文本框 10"/>
          <p:cNvSpPr txBox="1">
            <a:spLocks noChangeArrowheads="1"/>
          </p:cNvSpPr>
          <p:nvPr/>
        </p:nvSpPr>
        <p:spPr bwMode="auto">
          <a:xfrm>
            <a:off x="421481" y="206420"/>
            <a:ext cx="20764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TW" altLang="en-US" sz="1400" b="1" dirty="0">
                <a:solidFill>
                  <a:srgbClr val="262626"/>
                </a:solidFill>
                <a:latin typeface="微软雅黑" pitchFamily="34" charset="-122"/>
                <a:ea typeface="微软雅黑" pitchFamily="34" charset="-122"/>
              </a:rPr>
              <a:t>關於</a:t>
            </a:r>
            <a:r>
              <a:rPr lang="en-US" altLang="zh-TW" sz="1400" b="1" dirty="0">
                <a:solidFill>
                  <a:srgbClr val="262626"/>
                </a:solidFill>
                <a:latin typeface="微软雅黑" pitchFamily="34" charset="-122"/>
                <a:ea typeface="微软雅黑" pitchFamily="34" charset="-122"/>
              </a:rPr>
              <a:t>DS GLOBAL</a:t>
            </a:r>
          </a:p>
        </p:txBody>
      </p:sp>
      <p:sp>
        <p:nvSpPr>
          <p:cNvPr id="15" name="TextBox 19"/>
          <p:cNvSpPr>
            <a:spLocks noChangeArrowheads="1"/>
          </p:cNvSpPr>
          <p:nvPr/>
        </p:nvSpPr>
        <p:spPr bwMode="auto">
          <a:xfrm>
            <a:off x="648403" y="854565"/>
            <a:ext cx="78496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TW" altLang="en-US" sz="1400" dirty="0" smtClean="0">
                <a:latin typeface="微软雅黑" panose="020B0503020204020204" pitchFamily="34" charset="-122"/>
                <a:ea typeface="微软雅黑" panose="020B0503020204020204" pitchFamily="34" charset="-122"/>
                <a:sym typeface="微软雅黑" panose="020B0503020204020204" pitchFamily="34" charset="-122"/>
              </a:rPr>
              <a:t>        本公司</a:t>
            </a:r>
            <a:r>
              <a:rPr lang="zh-TW" altLang="en-US" sz="1400" dirty="0">
                <a:latin typeface="微软雅黑" panose="020B0503020204020204" pitchFamily="34" charset="-122"/>
                <a:ea typeface="微软雅黑" panose="020B0503020204020204" pitchFamily="34" charset="-122"/>
                <a:sym typeface="微软雅黑" panose="020B0503020204020204" pitchFamily="34" charset="-122"/>
              </a:rPr>
              <a:t>創立於</a:t>
            </a:r>
            <a:r>
              <a:rPr lang="en-US" altLang="zh-TW" sz="1400" dirty="0">
                <a:latin typeface="微软雅黑" panose="020B0503020204020204" pitchFamily="34" charset="-122"/>
                <a:ea typeface="微软雅黑" panose="020B0503020204020204" pitchFamily="34" charset="-122"/>
                <a:sym typeface="微软雅黑" panose="020B0503020204020204" pitchFamily="34" charset="-122"/>
              </a:rPr>
              <a:t>2012</a:t>
            </a:r>
            <a:r>
              <a:rPr lang="zh-TW" altLang="en-US" sz="1400" dirty="0">
                <a:latin typeface="微软雅黑" panose="020B0503020204020204" pitchFamily="34" charset="-122"/>
                <a:ea typeface="微软雅黑" panose="020B0503020204020204" pitchFamily="34" charset="-122"/>
                <a:sym typeface="微软雅黑" panose="020B0503020204020204" pitchFamily="34" charset="-122"/>
              </a:rPr>
              <a:t>年，致力於促進台韓兩地教育活動之交流。目前已與中原大學、明新科技大學、大成高級商工職業學校、世界高級中學等多所學校締結合作關係，透過本公司的牽線，也促成多所台韓高中、大學教育及人才方面的交流</a:t>
            </a:r>
            <a:r>
              <a:rPr lang="zh-TW" altLang="en-US" sz="14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zh-TW"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群組 1"/>
          <p:cNvGrpSpPr/>
          <p:nvPr/>
        </p:nvGrpSpPr>
        <p:grpSpPr>
          <a:xfrm>
            <a:off x="347518" y="1821343"/>
            <a:ext cx="8479894" cy="2816137"/>
            <a:chOff x="347518" y="1821343"/>
            <a:chExt cx="8479894" cy="2816137"/>
          </a:xfrm>
        </p:grpSpPr>
        <p:sp>
          <p:nvSpPr>
            <p:cNvPr id="13" name="Freeform 42"/>
            <p:cNvSpPr>
              <a:spLocks noEditPoints="1"/>
            </p:cNvSpPr>
            <p:nvPr/>
          </p:nvSpPr>
          <p:spPr bwMode="auto">
            <a:xfrm>
              <a:off x="347518" y="1862242"/>
              <a:ext cx="3812346" cy="2445101"/>
            </a:xfrm>
            <a:custGeom>
              <a:avLst/>
              <a:gdLst>
                <a:gd name="T0" fmla="*/ 956 w 3458"/>
                <a:gd name="T1" fmla="*/ 1719 h 1870"/>
                <a:gd name="T2" fmla="*/ 1032 w 3458"/>
                <a:gd name="T3" fmla="*/ 1643 h 1870"/>
                <a:gd name="T4" fmla="*/ 1865 w 3458"/>
                <a:gd name="T5" fmla="*/ 1567 h 1870"/>
                <a:gd name="T6" fmla="*/ 2928 w 3458"/>
                <a:gd name="T7" fmla="*/ 1491 h 1870"/>
                <a:gd name="T8" fmla="*/ 1789 w 3458"/>
                <a:gd name="T9" fmla="*/ 1491 h 1870"/>
                <a:gd name="T10" fmla="*/ 2852 w 3458"/>
                <a:gd name="T11" fmla="*/ 1413 h 1870"/>
                <a:gd name="T12" fmla="*/ 1184 w 3458"/>
                <a:gd name="T13" fmla="*/ 1413 h 1870"/>
                <a:gd name="T14" fmla="*/ 1941 w 3458"/>
                <a:gd name="T15" fmla="*/ 1338 h 1870"/>
                <a:gd name="T16" fmla="*/ 956 w 3458"/>
                <a:gd name="T17" fmla="*/ 1338 h 1870"/>
                <a:gd name="T18" fmla="*/ 2016 w 3458"/>
                <a:gd name="T19" fmla="*/ 1262 h 1870"/>
                <a:gd name="T20" fmla="*/ 1032 w 3458"/>
                <a:gd name="T21" fmla="*/ 1262 h 1870"/>
                <a:gd name="T22" fmla="*/ 2016 w 3458"/>
                <a:gd name="T23" fmla="*/ 1186 h 1870"/>
                <a:gd name="T24" fmla="*/ 1108 w 3458"/>
                <a:gd name="T25" fmla="*/ 1186 h 1870"/>
                <a:gd name="T26" fmla="*/ 2016 w 3458"/>
                <a:gd name="T27" fmla="*/ 1110 h 1870"/>
                <a:gd name="T28" fmla="*/ 1486 w 3458"/>
                <a:gd name="T29" fmla="*/ 1110 h 1870"/>
                <a:gd name="T30" fmla="*/ 2471 w 3458"/>
                <a:gd name="T31" fmla="*/ 1035 h 1870"/>
                <a:gd name="T32" fmla="*/ 1865 w 3458"/>
                <a:gd name="T33" fmla="*/ 1035 h 1870"/>
                <a:gd name="T34" fmla="*/ 729 w 3458"/>
                <a:gd name="T35" fmla="*/ 1035 h 1870"/>
                <a:gd name="T36" fmla="*/ 2395 w 3458"/>
                <a:gd name="T37" fmla="*/ 959 h 1870"/>
                <a:gd name="T38" fmla="*/ 1789 w 3458"/>
                <a:gd name="T39" fmla="*/ 959 h 1870"/>
                <a:gd name="T40" fmla="*/ 578 w 3458"/>
                <a:gd name="T41" fmla="*/ 959 h 1870"/>
                <a:gd name="T42" fmla="*/ 2395 w 3458"/>
                <a:gd name="T43" fmla="*/ 883 h 1870"/>
                <a:gd name="T44" fmla="*/ 1789 w 3458"/>
                <a:gd name="T45" fmla="*/ 883 h 1870"/>
                <a:gd name="T46" fmla="*/ 578 w 3458"/>
                <a:gd name="T47" fmla="*/ 883 h 1870"/>
                <a:gd name="T48" fmla="*/ 2547 w 3458"/>
                <a:gd name="T49" fmla="*/ 807 h 1870"/>
                <a:gd name="T50" fmla="*/ 2016 w 3458"/>
                <a:gd name="T51" fmla="*/ 807 h 1870"/>
                <a:gd name="T52" fmla="*/ 729 w 3458"/>
                <a:gd name="T53" fmla="*/ 807 h 1870"/>
                <a:gd name="T54" fmla="*/ 2776 w 3458"/>
                <a:gd name="T55" fmla="*/ 732 h 1870"/>
                <a:gd name="T56" fmla="*/ 2244 w 3458"/>
                <a:gd name="T57" fmla="*/ 732 h 1870"/>
                <a:gd name="T58" fmla="*/ 881 w 3458"/>
                <a:gd name="T59" fmla="*/ 732 h 1870"/>
                <a:gd name="T60" fmla="*/ 2928 w 3458"/>
                <a:gd name="T61" fmla="*/ 656 h 1870"/>
                <a:gd name="T62" fmla="*/ 2395 w 3458"/>
                <a:gd name="T63" fmla="*/ 656 h 1870"/>
                <a:gd name="T64" fmla="*/ 1865 w 3458"/>
                <a:gd name="T65" fmla="*/ 656 h 1870"/>
                <a:gd name="T66" fmla="*/ 881 w 3458"/>
                <a:gd name="T67" fmla="*/ 656 h 1870"/>
                <a:gd name="T68" fmla="*/ 3155 w 3458"/>
                <a:gd name="T69" fmla="*/ 578 h 1870"/>
                <a:gd name="T70" fmla="*/ 2547 w 3458"/>
                <a:gd name="T71" fmla="*/ 578 h 1870"/>
                <a:gd name="T72" fmla="*/ 2016 w 3458"/>
                <a:gd name="T73" fmla="*/ 578 h 1870"/>
                <a:gd name="T74" fmla="*/ 956 w 3458"/>
                <a:gd name="T75" fmla="*/ 578 h 1870"/>
                <a:gd name="T76" fmla="*/ 426 w 3458"/>
                <a:gd name="T77" fmla="*/ 578 h 1870"/>
                <a:gd name="T78" fmla="*/ 3003 w 3458"/>
                <a:gd name="T79" fmla="*/ 502 h 1870"/>
                <a:gd name="T80" fmla="*/ 2471 w 3458"/>
                <a:gd name="T81" fmla="*/ 502 h 1870"/>
                <a:gd name="T82" fmla="*/ 1941 w 3458"/>
                <a:gd name="T83" fmla="*/ 502 h 1870"/>
                <a:gd name="T84" fmla="*/ 729 w 3458"/>
                <a:gd name="T85" fmla="*/ 502 h 1870"/>
                <a:gd name="T86" fmla="*/ 123 w 3458"/>
                <a:gd name="T87" fmla="*/ 502 h 1870"/>
                <a:gd name="T88" fmla="*/ 3003 w 3458"/>
                <a:gd name="T89" fmla="*/ 426 h 1870"/>
                <a:gd name="T90" fmla="*/ 2471 w 3458"/>
                <a:gd name="T91" fmla="*/ 426 h 1870"/>
                <a:gd name="T92" fmla="*/ 1941 w 3458"/>
                <a:gd name="T93" fmla="*/ 426 h 1870"/>
                <a:gd name="T94" fmla="*/ 956 w 3458"/>
                <a:gd name="T95" fmla="*/ 426 h 1870"/>
                <a:gd name="T96" fmla="*/ 426 w 3458"/>
                <a:gd name="T97" fmla="*/ 426 h 1870"/>
                <a:gd name="T98" fmla="*/ 3306 w 3458"/>
                <a:gd name="T99" fmla="*/ 351 h 1870"/>
                <a:gd name="T100" fmla="*/ 2776 w 3458"/>
                <a:gd name="T101" fmla="*/ 351 h 1870"/>
                <a:gd name="T102" fmla="*/ 2244 w 3458"/>
                <a:gd name="T103" fmla="*/ 351 h 1870"/>
                <a:gd name="T104" fmla="*/ 1184 w 3458"/>
                <a:gd name="T105" fmla="*/ 351 h 1870"/>
                <a:gd name="T106" fmla="*/ 502 w 3458"/>
                <a:gd name="T107" fmla="*/ 351 h 1870"/>
                <a:gd name="T108" fmla="*/ 3079 w 3458"/>
                <a:gd name="T109" fmla="*/ 275 h 1870"/>
                <a:gd name="T110" fmla="*/ 2471 w 3458"/>
                <a:gd name="T111" fmla="*/ 275 h 1870"/>
                <a:gd name="T112" fmla="*/ 1184 w 3458"/>
                <a:gd name="T113" fmla="*/ 275 h 1870"/>
                <a:gd name="T114" fmla="*/ 426 w 3458"/>
                <a:gd name="T115" fmla="*/ 275 h 1870"/>
                <a:gd name="T116" fmla="*/ 1865 w 3458"/>
                <a:gd name="T117" fmla="*/ 199 h 1870"/>
                <a:gd name="T118" fmla="*/ 805 w 3458"/>
                <a:gd name="T119" fmla="*/ 199 h 1870"/>
                <a:gd name="T120" fmla="*/ 1789 w 3458"/>
                <a:gd name="T121" fmla="*/ 123 h 1870"/>
                <a:gd name="T122" fmla="*/ 881 w 3458"/>
                <a:gd name="T123" fmla="*/ 123 h 1870"/>
                <a:gd name="T124" fmla="*/ 1335 w 3458"/>
                <a:gd name="T125" fmla="*/ 48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chemeClr val="bg1">
                <a:alpha val="76000"/>
              </a:schemeClr>
            </a:solidFill>
            <a:ln>
              <a:noFill/>
            </a:ln>
          </p:spPr>
          <p:txBody>
            <a:bodyPr/>
            <a:lstStyle/>
            <a:p>
              <a:pPr algn="ctr"/>
              <a:endParaRPr lang="zh-CN" altLang="en-US" dirty="0"/>
            </a:p>
          </p:txBody>
        </p:sp>
        <p:sp>
          <p:nvSpPr>
            <p:cNvPr id="17" name="TextBox 19"/>
            <p:cNvSpPr>
              <a:spLocks noChangeArrowheads="1"/>
            </p:cNvSpPr>
            <p:nvPr/>
          </p:nvSpPr>
          <p:spPr bwMode="auto">
            <a:xfrm>
              <a:off x="4224820" y="1895809"/>
              <a:ext cx="4602592"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285750" indent="-285750" eaLnBrk="1" hangingPunct="1">
                <a:buFont typeface="Arial" panose="020B0604020202020204" pitchFamily="34" charset="0"/>
                <a:buChar char="•"/>
              </a:pP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2012</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與</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台灣非營利團體「台灣教育中心」業務</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合作</a:t>
              </a:r>
              <a:endPar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eaLnBrk="1" hangingPunct="1">
                <a:buFont typeface="Arial" panose="020B0604020202020204" pitchFamily="34" charset="0"/>
                <a:buChar char="•"/>
              </a:pP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2014~2019</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TW"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在韓主辦台灣名門大學說明會</a:t>
              </a:r>
            </a:p>
            <a:p>
              <a:pPr marL="285750" indent="-285750" eaLnBrk="1" hangingPunct="1">
                <a:buFont typeface="Arial" panose="020B0604020202020204" pitchFamily="34" charset="0"/>
                <a:buChar char="•"/>
              </a:pP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2014</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TW"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明</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新科技大學委任之韓國授權招生</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中心</a:t>
              </a:r>
              <a:endPar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eaLnBrk="1" hangingPunct="1">
                <a:buFont typeface="Arial" panose="020B0604020202020204" pitchFamily="34" charset="0"/>
                <a:buChar char="•"/>
              </a:pP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2016</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中原</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大學、遠東</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科技</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大學、龍華</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科技大學業務</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合作</a:t>
              </a:r>
              <a:endPar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eaLnBrk="1" hangingPunct="1">
                <a:buFont typeface="Arial" panose="020B0604020202020204" pitchFamily="34" charset="0"/>
                <a:buChar char="•"/>
              </a:pP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2017</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TW"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銘傳</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大學業務</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合作</a:t>
              </a:r>
              <a:endParaRPr lang="en-US" altLang="zh-TW"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eaLnBrk="1" hangingPunct="1">
                <a:buFont typeface="Arial" panose="020B0604020202020204" pitchFamily="34" charset="0"/>
                <a:buChar char="•"/>
              </a:pP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2017</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TW"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高雄</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地區：立志高中、新光高中、中山</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工商業務合作</a:t>
              </a:r>
              <a:endPar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eaLnBrk="1" hangingPunct="1">
                <a:buFont typeface="Arial" panose="020B0604020202020204" pitchFamily="34" charset="0"/>
                <a:buChar char="•"/>
              </a:pP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2019</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台中地區：大慶高中締結業務</a:t>
              </a:r>
              <a:endParaRPr lang="en-US" altLang="zh-TW" sz="12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eaLnBrk="1" hangingPunct="1">
                <a:buFont typeface="Arial" panose="020B0604020202020204" pitchFamily="34" charset="0"/>
                <a:buChar char="•"/>
              </a:pPr>
              <a:r>
                <a:rPr lang="en-US" altLang="zh-TW"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2020~2021</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TW"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新竹地區：世界高中、磐石高中、東泰高中、治平高中業務合作</a:t>
              </a:r>
            </a:p>
            <a:p>
              <a:pPr marL="285750" indent="-285750" eaLnBrk="1" hangingPunct="1">
                <a:buFont typeface="Arial" panose="020B0604020202020204" pitchFamily="34" charset="0"/>
                <a:buChar char="•"/>
              </a:pPr>
              <a:r>
                <a:rPr lang="en-US" altLang="zh-TW"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2022</a:t>
              </a:r>
              <a:r>
                <a:rPr lang="zh-TW" altLang="en-US" sz="12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年：媒合韓國斗源工科大學與台灣明新科技大學業務合作</a:t>
              </a:r>
            </a:p>
            <a:p>
              <a:pPr marL="285750" indent="-285750" eaLnBrk="1" hangingPunct="1">
                <a:buFont typeface="Arial" panose="020B0604020202020204" pitchFamily="34" charset="0"/>
                <a:buChar char="•"/>
              </a:pPr>
              <a:endParaRPr lang="zh-TW" altLang="en-US" sz="12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TW" altLang="en-US" sz="1200" dirty="0" smtClean="0">
                  <a:latin typeface="微软雅黑" panose="020B0503020204020204" pitchFamily="34" charset="-122"/>
                  <a:ea typeface="微软雅黑" panose="020B0503020204020204" pitchFamily="34" charset="-122"/>
                  <a:sym typeface="微软雅黑" panose="020B0503020204020204" pitchFamily="34" charset="-122"/>
                </a:rPr>
                <a:t>      我們仍在推進與</a:t>
              </a:r>
              <a:r>
                <a:rPr lang="zh-TW" altLang="en-US" sz="1200" dirty="0">
                  <a:latin typeface="微软雅黑" panose="020B0503020204020204" pitchFamily="34" charset="-122"/>
                  <a:ea typeface="微软雅黑" panose="020B0503020204020204" pitchFamily="34" charset="-122"/>
                  <a:sym typeface="微软雅黑" panose="020B0503020204020204" pitchFamily="34" charset="-122"/>
                </a:rPr>
                <a:t>許多高中、大專院校締結</a:t>
              </a:r>
              <a:r>
                <a:rPr lang="zh-TW"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合作業</a:t>
              </a:r>
              <a:r>
                <a:rPr lang="zh-TW" altLang="en-US" sz="1200" dirty="0">
                  <a:latin typeface="微软雅黑" panose="020B0503020204020204" pitchFamily="34" charset="-122"/>
                  <a:ea typeface="微软雅黑" panose="020B0503020204020204" pitchFamily="34" charset="-122"/>
                  <a:sym typeface="微软雅黑" panose="020B0503020204020204" pitchFamily="34" charset="-122"/>
                </a:rPr>
                <a:t>務</a:t>
              </a:r>
            </a:p>
          </p:txBody>
        </p:sp>
        <p:pic>
          <p:nvPicPr>
            <p:cNvPr id="18" name="圖片 17"/>
            <p:cNvPicPr>
              <a:picLocks noChangeAspect="1"/>
            </p:cNvPicPr>
            <p:nvPr/>
          </p:nvPicPr>
          <p:blipFill rotWithShape="1">
            <a:blip r:embed="rId2" cstate="print">
              <a:extLst>
                <a:ext uri="{28A0092B-C50C-407E-A947-70E740481C1C}">
                  <a14:useLocalDpi xmlns:a14="http://schemas.microsoft.com/office/drawing/2010/main" val="0"/>
                </a:ext>
              </a:extLst>
            </a:blip>
            <a:srcRect l="1006" t="27189" r="1691" b="17124"/>
            <a:stretch/>
          </p:blipFill>
          <p:spPr>
            <a:xfrm>
              <a:off x="412474" y="2278839"/>
              <a:ext cx="3177289" cy="119360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955" y="3142304"/>
              <a:ext cx="1495176" cy="1495176"/>
            </a:xfrm>
            <a:prstGeom prst="rect">
              <a:avLst/>
            </a:prstGeom>
          </p:spPr>
        </p:pic>
        <p:sp>
          <p:nvSpPr>
            <p:cNvPr id="16" name="矩形 15"/>
            <p:cNvSpPr/>
            <p:nvPr/>
          </p:nvSpPr>
          <p:spPr>
            <a:xfrm>
              <a:off x="505030" y="1821343"/>
              <a:ext cx="3585424" cy="461665"/>
            </a:xfrm>
            <a:prstGeom prst="rect">
              <a:avLst/>
            </a:prstGeom>
          </p:spPr>
          <p:txBody>
            <a:bodyPr wrap="square">
              <a:spAutoFit/>
            </a:bodyPr>
            <a:lstStyle/>
            <a:p>
              <a:r>
                <a:rPr lang="en-US" altLang="zh-TW" sz="1200" b="1" dirty="0" smtClean="0">
                  <a:solidFill>
                    <a:srgbClr val="262626"/>
                  </a:solidFill>
                  <a:latin typeface="微软雅黑" pitchFamily="34" charset="-122"/>
                  <a:ea typeface="微软雅黑" pitchFamily="34" charset="-122"/>
                </a:rPr>
                <a:t>2022</a:t>
              </a:r>
              <a:r>
                <a:rPr lang="zh-TW" altLang="en-US" sz="1200" b="1" dirty="0" smtClean="0">
                  <a:solidFill>
                    <a:srgbClr val="262626"/>
                  </a:solidFill>
                  <a:latin typeface="微软雅黑" pitchFamily="34" charset="-122"/>
                  <a:ea typeface="微软雅黑" pitchFamily="34" charset="-122"/>
                </a:rPr>
                <a:t>年</a:t>
              </a:r>
              <a:r>
                <a:rPr lang="en-US" altLang="zh-TW" sz="1200" b="1" dirty="0">
                  <a:solidFill>
                    <a:srgbClr val="262626"/>
                  </a:solidFill>
                  <a:latin typeface="微软雅黑" pitchFamily="34" charset="-122"/>
                  <a:ea typeface="微软雅黑" pitchFamily="34" charset="-122"/>
                </a:rPr>
                <a:t>10</a:t>
              </a:r>
              <a:r>
                <a:rPr lang="zh-TW" altLang="en-US" sz="1200" b="1" dirty="0" smtClean="0">
                  <a:solidFill>
                    <a:srgbClr val="262626"/>
                  </a:solidFill>
                  <a:latin typeface="微软雅黑" pitchFamily="34" charset="-122"/>
                  <a:ea typeface="微软雅黑" pitchFamily="34" charset="-122"/>
                </a:rPr>
                <a:t>月</a:t>
              </a:r>
              <a:endParaRPr lang="en-US" altLang="zh-TW" sz="1200" b="1" dirty="0">
                <a:solidFill>
                  <a:srgbClr val="262626"/>
                </a:solidFill>
                <a:latin typeface="微软雅黑" pitchFamily="34" charset="-122"/>
                <a:ea typeface="微软雅黑" pitchFamily="34" charset="-122"/>
              </a:endParaRPr>
            </a:p>
            <a:p>
              <a:r>
                <a:rPr lang="zh-TW" altLang="en-US" sz="1200" b="1" dirty="0">
                  <a:solidFill>
                    <a:srgbClr val="262626"/>
                  </a:solidFill>
                  <a:latin typeface="微软雅黑" pitchFamily="34" charset="-122"/>
                  <a:ea typeface="微软雅黑" pitchFamily="34" charset="-122"/>
                </a:rPr>
                <a:t>韓國</a:t>
              </a:r>
              <a:r>
                <a:rPr lang="zh-TW" altLang="en-US" sz="1200" b="1" dirty="0">
                  <a:solidFill>
                    <a:srgbClr val="FFC0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斗源工科大學</a:t>
              </a:r>
              <a:r>
                <a:rPr lang="zh-TW" altLang="en-US" sz="1200" b="1" dirty="0">
                  <a:solidFill>
                    <a:srgbClr val="262626"/>
                  </a:solidFill>
                  <a:latin typeface="微软雅黑" pitchFamily="34" charset="-122"/>
                  <a:ea typeface="微软雅黑" pitchFamily="34" charset="-122"/>
                </a:rPr>
                <a:t>與台灣明新科技大學簽約儀式</a:t>
              </a:r>
              <a:endParaRPr lang="en-US" altLang="zh-TW" sz="1200" b="1" dirty="0">
                <a:solidFill>
                  <a:srgbClr val="262626"/>
                </a:solidFill>
                <a:latin typeface="微软雅黑" pitchFamily="34" charset="-122"/>
                <a:ea typeface="微软雅黑" pitchFamily="34" charset="-122"/>
              </a:endParaRPr>
            </a:p>
          </p:txBody>
        </p:sp>
        <p:pic>
          <p:nvPicPr>
            <p:cNvPr id="19" name="圖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6611" y="3257202"/>
              <a:ext cx="1867267" cy="12835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3046860119"/>
      </p:ext>
    </p:extLst>
  </p:cSld>
  <p:clrMapOvr>
    <a:masterClrMapping/>
  </p:clrMapOvr>
  <mc:AlternateContent xmlns:mc="http://schemas.openxmlformats.org/markup-compatibility/2006" xmlns:p14="http://schemas.microsoft.com/office/powerpoint/2010/main">
    <mc:Choice Requires="p14">
      <p:transition spd="slow" p14:dur="17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a:grpSpLocks/>
          </p:cNvGrpSpPr>
          <p:nvPr/>
        </p:nvGrpSpPr>
        <p:grpSpPr bwMode="auto">
          <a:xfrm>
            <a:off x="0" y="245270"/>
            <a:ext cx="342900" cy="257175"/>
            <a:chOff x="0" y="0"/>
            <a:chExt cx="457201" cy="285750"/>
          </a:xfrm>
          <a:solidFill>
            <a:srgbClr val="FFC000"/>
          </a:solidFill>
        </p:grpSpPr>
        <p:sp>
          <p:nvSpPr>
            <p:cNvPr id="9" name="矩形 8"/>
            <p:cNvSpPr>
              <a:spLocks noChangeArrowheads="1"/>
            </p:cNvSpPr>
            <p:nvPr/>
          </p:nvSpPr>
          <p:spPr bwMode="auto">
            <a:xfrm>
              <a:off x="0" y="0"/>
              <a:ext cx="342900"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 name="矩形 9"/>
            <p:cNvSpPr>
              <a:spLocks noChangeArrowheads="1"/>
            </p:cNvSpPr>
            <p:nvPr/>
          </p:nvSpPr>
          <p:spPr bwMode="auto">
            <a:xfrm>
              <a:off x="381000" y="0"/>
              <a:ext cx="76201"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1" name="文本框 10"/>
          <p:cNvSpPr txBox="1">
            <a:spLocks noChangeArrowheads="1"/>
          </p:cNvSpPr>
          <p:nvPr/>
        </p:nvSpPr>
        <p:spPr bwMode="auto">
          <a:xfrm>
            <a:off x="421481" y="206420"/>
            <a:ext cx="20764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TW" altLang="en-US" sz="1400" b="1" dirty="0" smtClean="0">
                <a:solidFill>
                  <a:srgbClr val="262626"/>
                </a:solidFill>
                <a:latin typeface="微软雅黑" pitchFamily="34" charset="-122"/>
                <a:ea typeface="微软雅黑" pitchFamily="34" charset="-122"/>
              </a:rPr>
              <a:t>流程與招生資訊</a:t>
            </a:r>
            <a:endParaRPr lang="zh-TW" altLang="en-US" sz="1400" b="1" dirty="0">
              <a:solidFill>
                <a:srgbClr val="262626"/>
              </a:solidFill>
              <a:latin typeface="微软雅黑" pitchFamily="34" charset="-122"/>
              <a:ea typeface="微软雅黑" pitchFamily="34" charset="-122"/>
            </a:endParaRPr>
          </a:p>
        </p:txBody>
      </p:sp>
      <p:sp>
        <p:nvSpPr>
          <p:cNvPr id="3" name="AutoShape 18" descr="1130_東泰高中標誌橫式組合-CMYK.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 name="AutoShape 20" descr="1130_東泰高中標誌橫式組合-CMYK.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70" name="燕尾形 109"/>
          <p:cNvSpPr/>
          <p:nvPr/>
        </p:nvSpPr>
        <p:spPr>
          <a:xfrm rot="5400000">
            <a:off x="4385369" y="1376137"/>
            <a:ext cx="269960" cy="431936"/>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cxnSp>
        <p:nvCxnSpPr>
          <p:cNvPr id="71" name="直接连接符 110"/>
          <p:cNvCxnSpPr/>
          <p:nvPr/>
        </p:nvCxnSpPr>
        <p:spPr>
          <a:xfrm>
            <a:off x="4520350" y="1808072"/>
            <a:ext cx="398072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3" name="矩形 47"/>
          <p:cNvSpPr>
            <a:spLocks noChangeArrowheads="1"/>
          </p:cNvSpPr>
          <p:nvPr/>
        </p:nvSpPr>
        <p:spPr bwMode="auto">
          <a:xfrm>
            <a:off x="4773033" y="1476701"/>
            <a:ext cx="4114906" cy="28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buNone/>
            </a:pPr>
            <a:r>
              <a:rPr lang="zh-TW" altLang="en-US" sz="1400" b="1" dirty="0" smtClean="0"/>
              <a:t>線</a:t>
            </a:r>
            <a:r>
              <a:rPr lang="zh-TW" altLang="en-US" sz="1400" b="1" dirty="0"/>
              <a:t>上韓國留學說明</a:t>
            </a:r>
            <a:r>
              <a:rPr lang="zh-TW" altLang="en-US" sz="1400" b="1" dirty="0" smtClean="0"/>
              <a:t>會</a:t>
            </a:r>
            <a:endParaRPr lang="zh-TW" altLang="en-US" sz="1400" b="1" dirty="0"/>
          </a:p>
        </p:txBody>
      </p:sp>
      <p:sp>
        <p:nvSpPr>
          <p:cNvPr id="78" name="燕尾形 109"/>
          <p:cNvSpPr/>
          <p:nvPr/>
        </p:nvSpPr>
        <p:spPr>
          <a:xfrm rot="5400000">
            <a:off x="4385369" y="1932153"/>
            <a:ext cx="269960" cy="431936"/>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cxnSp>
        <p:nvCxnSpPr>
          <p:cNvPr id="79" name="直接连接符 110"/>
          <p:cNvCxnSpPr/>
          <p:nvPr/>
        </p:nvCxnSpPr>
        <p:spPr>
          <a:xfrm>
            <a:off x="4520350" y="2364088"/>
            <a:ext cx="398072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0" name="矩形 47"/>
          <p:cNvSpPr>
            <a:spLocks noChangeArrowheads="1"/>
          </p:cNvSpPr>
          <p:nvPr/>
        </p:nvSpPr>
        <p:spPr bwMode="auto">
          <a:xfrm>
            <a:off x="4773033" y="2032717"/>
            <a:ext cx="4114906" cy="28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buNone/>
            </a:pPr>
            <a:r>
              <a:rPr lang="zh-TW" altLang="en-US" sz="1400" b="1" dirty="0"/>
              <a:t>招生</a:t>
            </a:r>
            <a:endParaRPr lang="zh-TW" altLang="zh-TW" sz="1400" b="1" dirty="0"/>
          </a:p>
        </p:txBody>
      </p:sp>
      <p:sp>
        <p:nvSpPr>
          <p:cNvPr id="35" name="燕尾形 109"/>
          <p:cNvSpPr/>
          <p:nvPr/>
        </p:nvSpPr>
        <p:spPr>
          <a:xfrm rot="5400000">
            <a:off x="4385369" y="2469460"/>
            <a:ext cx="269960" cy="431936"/>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cxnSp>
        <p:nvCxnSpPr>
          <p:cNvPr id="36" name="直接连接符 110"/>
          <p:cNvCxnSpPr/>
          <p:nvPr/>
        </p:nvCxnSpPr>
        <p:spPr>
          <a:xfrm>
            <a:off x="4520350" y="2901395"/>
            <a:ext cx="398072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矩形 47"/>
          <p:cNvSpPr>
            <a:spLocks noChangeArrowheads="1"/>
          </p:cNvSpPr>
          <p:nvPr/>
        </p:nvSpPr>
        <p:spPr bwMode="auto">
          <a:xfrm>
            <a:off x="4773033" y="2563493"/>
            <a:ext cx="3509995" cy="28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buNone/>
            </a:pPr>
            <a:r>
              <a:rPr lang="zh-TW" altLang="en-US" sz="1400" b="1" dirty="0" smtClean="0"/>
              <a:t>赴韓前的線</a:t>
            </a:r>
            <a:r>
              <a:rPr lang="zh-TW" altLang="en-US" sz="1400" b="1" dirty="0"/>
              <a:t>上韓語</a:t>
            </a:r>
            <a:r>
              <a:rPr lang="zh-TW" altLang="en-US" sz="1400" b="1" dirty="0" smtClean="0"/>
              <a:t>教育</a:t>
            </a:r>
            <a:endParaRPr lang="zh-TW" altLang="en-US" sz="1400" b="1" dirty="0"/>
          </a:p>
        </p:txBody>
      </p:sp>
      <p:sp>
        <p:nvSpPr>
          <p:cNvPr id="38" name="燕尾形 109"/>
          <p:cNvSpPr/>
          <p:nvPr/>
        </p:nvSpPr>
        <p:spPr>
          <a:xfrm rot="5400000">
            <a:off x="4385369" y="3051634"/>
            <a:ext cx="269960" cy="431936"/>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cxnSp>
        <p:nvCxnSpPr>
          <p:cNvPr id="39" name="直接连接符 110"/>
          <p:cNvCxnSpPr/>
          <p:nvPr/>
        </p:nvCxnSpPr>
        <p:spPr>
          <a:xfrm>
            <a:off x="4520350" y="3515469"/>
            <a:ext cx="398072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矩形 47"/>
          <p:cNvSpPr>
            <a:spLocks noChangeArrowheads="1"/>
          </p:cNvSpPr>
          <p:nvPr/>
        </p:nvSpPr>
        <p:spPr bwMode="auto">
          <a:xfrm>
            <a:off x="4773033" y="3180831"/>
            <a:ext cx="5089598" cy="28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buNone/>
            </a:pPr>
            <a:r>
              <a:rPr lang="zh-TW" altLang="en-US" sz="1400" b="1" dirty="0" smtClean="0"/>
              <a:t>入境韓國，準備開學</a:t>
            </a:r>
            <a:endParaRPr lang="zh-TW" altLang="zh-TW" sz="1400" b="1" dirty="0"/>
          </a:p>
        </p:txBody>
      </p:sp>
      <p:sp>
        <p:nvSpPr>
          <p:cNvPr id="2" name="矩形 1"/>
          <p:cNvSpPr/>
          <p:nvPr/>
        </p:nvSpPr>
        <p:spPr>
          <a:xfrm>
            <a:off x="4304381" y="3967179"/>
            <a:ext cx="5521343" cy="276999"/>
          </a:xfrm>
          <a:prstGeom prst="rect">
            <a:avLst/>
          </a:prstGeom>
        </p:spPr>
        <p:txBody>
          <a:bodyPr wrap="square">
            <a:spAutoFit/>
          </a:bodyPr>
          <a:lstStyle/>
          <a:p>
            <a:pPr marL="285750" indent="-285750">
              <a:buFont typeface="Arial" panose="020B0604020202020204" pitchFamily="34" charset="0"/>
              <a:buChar char="•"/>
            </a:pPr>
            <a:r>
              <a:rPr lang="zh-TW" altLang="en-US" sz="1200" dirty="0" smtClean="0">
                <a:latin typeface="微软雅黑" panose="020B0503020204020204" pitchFamily="34" charset="-122"/>
                <a:ea typeface="微软雅黑" panose="020B0503020204020204" pitchFamily="34" charset="-122"/>
              </a:rPr>
              <a:t>校內也會提供同學打工機會，入學後可洽詢校方。</a:t>
            </a:r>
            <a:endParaRPr lang="zh-TW" altLang="en-US" sz="1200" dirty="0">
              <a:latin typeface="微软雅黑" panose="020B0503020204020204" pitchFamily="34" charset="-122"/>
              <a:ea typeface="微软雅黑" panose="020B0503020204020204" pitchFamily="34" charset="-122"/>
            </a:endParaRPr>
          </a:p>
        </p:txBody>
      </p:sp>
      <p:grpSp>
        <p:nvGrpSpPr>
          <p:cNvPr id="5" name="群組 4"/>
          <p:cNvGrpSpPr/>
          <p:nvPr/>
        </p:nvGrpSpPr>
        <p:grpSpPr>
          <a:xfrm>
            <a:off x="761164" y="1149937"/>
            <a:ext cx="3065813" cy="2936355"/>
            <a:chOff x="761164" y="1149937"/>
            <a:chExt cx="3065813" cy="2936355"/>
          </a:xfrm>
        </p:grpSpPr>
        <p:sp>
          <p:nvSpPr>
            <p:cNvPr id="68" name="AutoShape 20" descr="1130_東泰高中標誌橫式組合-CMYK.jpg"/>
            <p:cNvSpPr>
              <a:spLocks noChangeAspect="1" noChangeArrowheads="1"/>
            </p:cNvSpPr>
            <p:nvPr/>
          </p:nvSpPr>
          <p:spPr bwMode="auto">
            <a:xfrm>
              <a:off x="3462657" y="203651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67" name="AutoShape 18" descr="1130_東泰高中標誌橫式組合-CMYK.jpg"/>
            <p:cNvSpPr>
              <a:spLocks noChangeAspect="1" noChangeArrowheads="1"/>
            </p:cNvSpPr>
            <p:nvPr/>
          </p:nvSpPr>
          <p:spPr bwMode="auto">
            <a:xfrm>
              <a:off x="3310257" y="207381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53" name="圆角矩形 13"/>
            <p:cNvSpPr>
              <a:spLocks noChangeArrowheads="1"/>
            </p:cNvSpPr>
            <p:nvPr/>
          </p:nvSpPr>
          <p:spPr bwMode="auto">
            <a:xfrm>
              <a:off x="838733" y="1903558"/>
              <a:ext cx="1093094" cy="610601"/>
            </a:xfrm>
            <a:prstGeom prst="roundRect">
              <a:avLst>
                <a:gd name="adj" fmla="val 50000"/>
              </a:avLst>
            </a:prstGeom>
            <a:solidFill>
              <a:srgbClr val="FFC000"/>
            </a:solidFill>
            <a:ln>
              <a:noFil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574">
                <a:solidFill>
                  <a:srgbClr val="FFFFFF"/>
                </a:solidFill>
                <a:latin typeface="Calibri" panose="020F0502020204030204" pitchFamily="34" charset="0"/>
                <a:sym typeface="Calibri" panose="020F0502020204030204" pitchFamily="34" charset="0"/>
              </a:endParaRPr>
            </a:p>
          </p:txBody>
        </p:sp>
        <p:sp>
          <p:nvSpPr>
            <p:cNvPr id="54" name="文本框 12"/>
            <p:cNvSpPr>
              <a:spLocks noChangeArrowheads="1"/>
            </p:cNvSpPr>
            <p:nvPr/>
          </p:nvSpPr>
          <p:spPr bwMode="auto">
            <a:xfrm>
              <a:off x="1860993" y="1947248"/>
              <a:ext cx="1957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TW" sz="1400" b="1" dirty="0">
                  <a:latin typeface="微软雅黑" panose="020B0503020204020204" pitchFamily="34" charset="-122"/>
                  <a:ea typeface="微软雅黑" panose="020B0503020204020204" pitchFamily="34" charset="-122"/>
                  <a:sym typeface="微软雅黑" panose="020B0503020204020204" pitchFamily="34" charset="-122"/>
                </a:rPr>
                <a:t>2022</a:t>
              </a:r>
              <a:r>
                <a:rPr lang="zh-TW" altLang="en-US" sz="1400" b="1" dirty="0">
                  <a:latin typeface="微软雅黑" panose="020B0503020204020204" pitchFamily="34" charset="-122"/>
                  <a:ea typeface="微软雅黑" panose="020B0503020204020204" pitchFamily="34" charset="-122"/>
                  <a:sym typeface="微软雅黑" panose="020B0503020204020204" pitchFamily="34" charset="-122"/>
                </a:rPr>
                <a:t>年</a:t>
              </a:r>
              <a:endParaRPr lang="en-US" altLang="zh-TW" sz="1400" b="1"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TW" altLang="en-US" sz="1400" b="1" dirty="0" smtClean="0">
                  <a:latin typeface="微软雅黑" panose="020B0503020204020204" pitchFamily="34" charset="-122"/>
                  <a:ea typeface="微软雅黑" panose="020B0503020204020204" pitchFamily="34" charset="-122"/>
                  <a:sym typeface="微软雅黑" panose="020B0503020204020204" pitchFamily="34" charset="-122"/>
                </a:rPr>
                <a:t>秋季</a:t>
              </a:r>
              <a:r>
                <a:rPr lang="en-US" altLang="zh-TW" sz="1400" b="1" dirty="0">
                  <a:latin typeface="微软雅黑" panose="020B0503020204020204" pitchFamily="34" charset="-122"/>
                  <a:ea typeface="微软雅黑" panose="020B0503020204020204" pitchFamily="34" charset="-122"/>
                  <a:sym typeface="微软雅黑" panose="020B0503020204020204" pitchFamily="34" charset="-122"/>
                </a:rPr>
                <a:t>9</a:t>
              </a:r>
              <a:r>
                <a:rPr lang="zh-TW" altLang="en-US" sz="1400" b="1" dirty="0">
                  <a:latin typeface="微软雅黑" panose="020B0503020204020204" pitchFamily="34" charset="-122"/>
                  <a:ea typeface="微软雅黑" panose="020B0503020204020204" pitchFamily="34" charset="-122"/>
                  <a:sym typeface="微软雅黑" panose="020B0503020204020204" pitchFamily="34" charset="-122"/>
                </a:rPr>
                <a:t>月</a:t>
              </a:r>
            </a:p>
          </p:txBody>
        </p:sp>
        <p:sp>
          <p:nvSpPr>
            <p:cNvPr id="55" name="文本框 12"/>
            <p:cNvSpPr>
              <a:spLocks noChangeArrowheads="1"/>
            </p:cNvSpPr>
            <p:nvPr/>
          </p:nvSpPr>
          <p:spPr bwMode="auto">
            <a:xfrm>
              <a:off x="761164" y="2054969"/>
              <a:ext cx="1265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入學時間</a:t>
              </a:r>
              <a:endParaRPr lang="zh-TW"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圆角矩形 13"/>
            <p:cNvSpPr>
              <a:spLocks noChangeArrowheads="1"/>
            </p:cNvSpPr>
            <p:nvPr/>
          </p:nvSpPr>
          <p:spPr bwMode="auto">
            <a:xfrm>
              <a:off x="838733" y="3475691"/>
              <a:ext cx="1093094" cy="610601"/>
            </a:xfrm>
            <a:prstGeom prst="roundRect">
              <a:avLst>
                <a:gd name="adj" fmla="val 50000"/>
              </a:avLst>
            </a:prstGeom>
            <a:solidFill>
              <a:srgbClr val="FFC000"/>
            </a:solidFill>
            <a:ln>
              <a:noFil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574">
                <a:solidFill>
                  <a:srgbClr val="FFFFFF"/>
                </a:solidFill>
                <a:latin typeface="Calibri" panose="020F0502020204030204" pitchFamily="34" charset="0"/>
                <a:sym typeface="Calibri" panose="020F0502020204030204" pitchFamily="34" charset="0"/>
              </a:endParaRPr>
            </a:p>
          </p:txBody>
        </p:sp>
        <p:sp>
          <p:nvSpPr>
            <p:cNvPr id="59" name="文本框 12"/>
            <p:cNvSpPr>
              <a:spLocks noChangeArrowheads="1"/>
            </p:cNvSpPr>
            <p:nvPr/>
          </p:nvSpPr>
          <p:spPr bwMode="auto">
            <a:xfrm>
              <a:off x="1860993" y="3533044"/>
              <a:ext cx="1957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a:latin typeface="微软雅黑" panose="020B0503020204020204" pitchFamily="34" charset="-122"/>
                  <a:ea typeface="微软雅黑" panose="020B0503020204020204" pitchFamily="34" charset="-122"/>
                  <a:sym typeface="微软雅黑" panose="020B0503020204020204" pitchFamily="34" charset="-122"/>
                </a:rPr>
                <a:t>敬仁女子大學</a:t>
              </a:r>
            </a:p>
            <a:p>
              <a:pPr algn="ctr" eaLnBrk="1" hangingPunct="1"/>
              <a:r>
                <a:rPr lang="zh-TW"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國際</a:t>
              </a:r>
              <a:r>
                <a:rPr lang="zh-TW" altLang="en-US" sz="1400" dirty="0">
                  <a:latin typeface="微软雅黑" panose="020B0503020204020204" pitchFamily="34" charset="-122"/>
                  <a:ea typeface="微软雅黑" panose="020B0503020204020204" pitchFamily="34" charset="-122"/>
                  <a:sym typeface="微软雅黑" panose="020B0503020204020204" pitchFamily="34" charset="-122"/>
                </a:rPr>
                <a:t>觀光系</a:t>
              </a:r>
              <a:r>
                <a:rPr lang="en-US" altLang="zh-TW" sz="1400" dirty="0" smtClean="0">
                  <a:latin typeface="微软雅黑" panose="020B0503020204020204" pitchFamily="34" charset="-122"/>
                  <a:ea typeface="微软雅黑" panose="020B0503020204020204" pitchFamily="34" charset="-122"/>
                  <a:sym typeface="微软雅黑" panose="020B0503020204020204" pitchFamily="34" charset="-122"/>
                </a:rPr>
                <a:t>(15</a:t>
              </a:r>
              <a:r>
                <a:rPr lang="zh-TW" altLang="en-US" sz="1400" dirty="0" smtClean="0">
                  <a:latin typeface="微软雅黑" panose="020B0503020204020204" pitchFamily="34" charset="-122"/>
                  <a:ea typeface="微软雅黑" panose="020B0503020204020204" pitchFamily="34" charset="-122"/>
                  <a:sym typeface="微软雅黑" panose="020B0503020204020204" pitchFamily="34" charset="-122"/>
                </a:rPr>
                <a:t>人</a:t>
              </a:r>
              <a:r>
                <a:rPr lang="en-US" altLang="zh-TW" sz="1400" dirty="0" smtClean="0">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800" dirty="0" smtClean="0">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TW" sz="8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文本框 12"/>
            <p:cNvSpPr>
              <a:spLocks noChangeArrowheads="1"/>
            </p:cNvSpPr>
            <p:nvPr/>
          </p:nvSpPr>
          <p:spPr bwMode="auto">
            <a:xfrm>
              <a:off x="761164" y="3627102"/>
              <a:ext cx="1265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招生科系</a:t>
              </a:r>
              <a:endParaRPr lang="zh-TW"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圆角矩形 13"/>
            <p:cNvSpPr>
              <a:spLocks noChangeArrowheads="1"/>
            </p:cNvSpPr>
            <p:nvPr/>
          </p:nvSpPr>
          <p:spPr bwMode="auto">
            <a:xfrm>
              <a:off x="838733" y="2671493"/>
              <a:ext cx="1093094" cy="610601"/>
            </a:xfrm>
            <a:prstGeom prst="roundRect">
              <a:avLst>
                <a:gd name="adj" fmla="val 50000"/>
              </a:avLst>
            </a:prstGeom>
            <a:solidFill>
              <a:srgbClr val="FFC000"/>
            </a:solidFill>
            <a:ln>
              <a:noFil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574">
                <a:solidFill>
                  <a:srgbClr val="FFFFFF"/>
                </a:solidFill>
                <a:latin typeface="Calibri" panose="020F0502020204030204" pitchFamily="34" charset="0"/>
                <a:sym typeface="Calibri" panose="020F0502020204030204" pitchFamily="34" charset="0"/>
              </a:endParaRPr>
            </a:p>
          </p:txBody>
        </p:sp>
        <p:sp>
          <p:nvSpPr>
            <p:cNvPr id="69" name="文本框 12"/>
            <p:cNvSpPr>
              <a:spLocks noChangeArrowheads="1"/>
            </p:cNvSpPr>
            <p:nvPr/>
          </p:nvSpPr>
          <p:spPr bwMode="auto">
            <a:xfrm>
              <a:off x="1860993" y="2816784"/>
              <a:ext cx="1957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a:latin typeface="微软雅黑" panose="020B0503020204020204" pitchFamily="34" charset="-122"/>
                  <a:ea typeface="微软雅黑" panose="020B0503020204020204" pitchFamily="34" charset="-122"/>
                  <a:sym typeface="微软雅黑" panose="020B0503020204020204" pitchFamily="34" charset="-122"/>
                </a:rPr>
                <a:t>新生 </a:t>
              </a:r>
              <a:r>
                <a:rPr lang="en-US" altLang="zh-TW" sz="1400" b="1" dirty="0">
                  <a:latin typeface="微软雅黑" panose="020B0503020204020204" pitchFamily="34" charset="-122"/>
                  <a:ea typeface="微软雅黑" panose="020B0503020204020204" pitchFamily="34" charset="-122"/>
                  <a:sym typeface="微软雅黑" panose="020B0503020204020204" pitchFamily="34" charset="-122"/>
                </a:rPr>
                <a:t>/ </a:t>
              </a:r>
              <a:r>
                <a:rPr lang="zh-TW" altLang="en-US" sz="1400" b="1" dirty="0">
                  <a:latin typeface="微软雅黑" panose="020B0503020204020204" pitchFamily="34" charset="-122"/>
                  <a:ea typeface="微软雅黑" panose="020B0503020204020204" pitchFamily="34" charset="-122"/>
                  <a:sym typeface="微软雅黑" panose="020B0503020204020204" pitchFamily="34" charset="-122"/>
                </a:rPr>
                <a:t>插班生</a:t>
              </a:r>
            </a:p>
          </p:txBody>
        </p:sp>
        <p:sp>
          <p:nvSpPr>
            <p:cNvPr id="72" name="文本框 12"/>
            <p:cNvSpPr>
              <a:spLocks noChangeArrowheads="1"/>
            </p:cNvSpPr>
            <p:nvPr/>
          </p:nvSpPr>
          <p:spPr bwMode="auto">
            <a:xfrm>
              <a:off x="761164" y="2822904"/>
              <a:ext cx="1265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接受身分</a:t>
              </a:r>
            </a:p>
          </p:txBody>
        </p:sp>
        <p:sp>
          <p:nvSpPr>
            <p:cNvPr id="33" name="圆角矩形 13"/>
            <p:cNvSpPr>
              <a:spLocks noChangeArrowheads="1"/>
            </p:cNvSpPr>
            <p:nvPr/>
          </p:nvSpPr>
          <p:spPr bwMode="auto">
            <a:xfrm>
              <a:off x="847129" y="1149937"/>
              <a:ext cx="1093094" cy="610601"/>
            </a:xfrm>
            <a:prstGeom prst="roundRect">
              <a:avLst>
                <a:gd name="adj" fmla="val 50000"/>
              </a:avLst>
            </a:prstGeom>
            <a:solidFill>
              <a:srgbClr val="FFC000"/>
            </a:solidFill>
            <a:ln>
              <a:noFil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574">
                <a:solidFill>
                  <a:srgbClr val="FFFFFF"/>
                </a:solidFill>
                <a:latin typeface="Calibri" panose="020F0502020204030204" pitchFamily="34" charset="0"/>
                <a:sym typeface="Calibri" panose="020F0502020204030204" pitchFamily="34" charset="0"/>
              </a:endParaRPr>
            </a:p>
          </p:txBody>
        </p:sp>
        <p:sp>
          <p:nvSpPr>
            <p:cNvPr id="34" name="文本框 12"/>
            <p:cNvSpPr>
              <a:spLocks noChangeArrowheads="1"/>
            </p:cNvSpPr>
            <p:nvPr/>
          </p:nvSpPr>
          <p:spPr bwMode="auto">
            <a:xfrm>
              <a:off x="1869389" y="1304725"/>
              <a:ext cx="1957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smtClean="0">
                  <a:latin typeface="微软雅黑" panose="020B0503020204020204" pitchFamily="34" charset="-122"/>
                  <a:ea typeface="微软雅黑" panose="020B0503020204020204" pitchFamily="34" charset="-122"/>
                  <a:sym typeface="微软雅黑" panose="020B0503020204020204" pitchFamily="34" charset="-122"/>
                </a:rPr>
                <a:t>具高中學歷者</a:t>
              </a:r>
              <a:endParaRPr lang="zh-TW" altLang="en-US"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文本框 12"/>
            <p:cNvSpPr>
              <a:spLocks noChangeArrowheads="1"/>
            </p:cNvSpPr>
            <p:nvPr/>
          </p:nvSpPr>
          <p:spPr bwMode="auto">
            <a:xfrm>
              <a:off x="769560" y="1301348"/>
              <a:ext cx="1265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申請資格</a:t>
              </a:r>
              <a:endParaRPr lang="zh-TW"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26048238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anim calcmode="lin" valueType="num">
                                      <p:cBhvr>
                                        <p:cTn id="24" dur="500" fill="hold"/>
                                        <p:tgtEl>
                                          <p:spTgt spid="70"/>
                                        </p:tgtEl>
                                        <p:attrNameLst>
                                          <p:attrName>ppt_x</p:attrName>
                                        </p:attrNameLst>
                                      </p:cBhvr>
                                      <p:tavLst>
                                        <p:tav tm="0">
                                          <p:val>
                                            <p:strVal val="#ppt_x"/>
                                          </p:val>
                                        </p:tav>
                                        <p:tav tm="100000">
                                          <p:val>
                                            <p:strVal val="#ppt_x"/>
                                          </p:val>
                                        </p:tav>
                                      </p:tavLst>
                                    </p:anim>
                                    <p:anim calcmode="lin" valueType="num">
                                      <p:cBhvr>
                                        <p:cTn id="25" dur="500" fill="hold"/>
                                        <p:tgtEl>
                                          <p:spTgt spid="70"/>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wipe(left)">
                                      <p:cBhvr>
                                        <p:cTn id="29" dur="500"/>
                                        <p:tgtEl>
                                          <p:spTgt spid="7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wipe(left)">
                                      <p:cBhvr>
                                        <p:cTn id="32" dur="500"/>
                                        <p:tgtEl>
                                          <p:spTgt spid="73"/>
                                        </p:tgtEl>
                                      </p:cBhvr>
                                    </p:animEffect>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anim calcmode="lin" valueType="num">
                                      <p:cBhvr>
                                        <p:cTn id="37" dur="500" fill="hold"/>
                                        <p:tgtEl>
                                          <p:spTgt spid="78"/>
                                        </p:tgtEl>
                                        <p:attrNameLst>
                                          <p:attrName>ppt_x</p:attrName>
                                        </p:attrNameLst>
                                      </p:cBhvr>
                                      <p:tavLst>
                                        <p:tav tm="0">
                                          <p:val>
                                            <p:strVal val="#ppt_x"/>
                                          </p:val>
                                        </p:tav>
                                        <p:tav tm="100000">
                                          <p:val>
                                            <p:strVal val="#ppt_x"/>
                                          </p:val>
                                        </p:tav>
                                      </p:tavLst>
                                    </p:anim>
                                    <p:anim calcmode="lin" valueType="num">
                                      <p:cBhvr>
                                        <p:cTn id="38" dur="500" fill="hold"/>
                                        <p:tgtEl>
                                          <p:spTgt spid="78"/>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8" fill="hold"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wipe(left)">
                                      <p:cBhvr>
                                        <p:cTn id="42" dur="500"/>
                                        <p:tgtEl>
                                          <p:spTgt spid="79"/>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wipe(left)">
                                      <p:cBhvr>
                                        <p:cTn id="45" dur="500"/>
                                        <p:tgtEl>
                                          <p:spTgt spid="80"/>
                                        </p:tgtEl>
                                      </p:cBhvr>
                                    </p:animEffect>
                                  </p:childTnLst>
                                </p:cTn>
                              </p:par>
                            </p:childTnLst>
                          </p:cTn>
                        </p:par>
                        <p:par>
                          <p:cTn id="46" fill="hold">
                            <p:stCondLst>
                              <p:cond delay="3000"/>
                            </p:stCondLst>
                            <p:childTnLst>
                              <p:par>
                                <p:cTn id="47" presetID="47"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anim calcmode="lin" valueType="num">
                                      <p:cBhvr>
                                        <p:cTn id="50" dur="500" fill="hold"/>
                                        <p:tgtEl>
                                          <p:spTgt spid="35"/>
                                        </p:tgtEl>
                                        <p:attrNameLst>
                                          <p:attrName>ppt_x</p:attrName>
                                        </p:attrNameLst>
                                      </p:cBhvr>
                                      <p:tavLst>
                                        <p:tav tm="0">
                                          <p:val>
                                            <p:strVal val="#ppt_x"/>
                                          </p:val>
                                        </p:tav>
                                        <p:tav tm="100000">
                                          <p:val>
                                            <p:strVal val="#ppt_x"/>
                                          </p:val>
                                        </p:tav>
                                      </p:tavLst>
                                    </p:anim>
                                    <p:anim calcmode="lin" valueType="num">
                                      <p:cBhvr>
                                        <p:cTn id="51" dur="500" fill="hold"/>
                                        <p:tgtEl>
                                          <p:spTgt spid="35"/>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left)">
                                      <p:cBhvr>
                                        <p:cTn id="58" dur="500"/>
                                        <p:tgtEl>
                                          <p:spTgt spid="37"/>
                                        </p:tgtEl>
                                      </p:cBhvr>
                                    </p:animEffect>
                                  </p:childTnLst>
                                </p:cTn>
                              </p:par>
                            </p:childTnLst>
                          </p:cTn>
                        </p:par>
                        <p:par>
                          <p:cTn id="59" fill="hold">
                            <p:stCondLst>
                              <p:cond delay="4000"/>
                            </p:stCondLst>
                            <p:childTnLst>
                              <p:par>
                                <p:cTn id="60" presetID="47"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anim calcmode="lin" valueType="num">
                                      <p:cBhvr>
                                        <p:cTn id="63" dur="500" fill="hold"/>
                                        <p:tgtEl>
                                          <p:spTgt spid="38"/>
                                        </p:tgtEl>
                                        <p:attrNameLst>
                                          <p:attrName>ppt_x</p:attrName>
                                        </p:attrNameLst>
                                      </p:cBhvr>
                                      <p:tavLst>
                                        <p:tav tm="0">
                                          <p:val>
                                            <p:strVal val="#ppt_x"/>
                                          </p:val>
                                        </p:tav>
                                        <p:tav tm="100000">
                                          <p:val>
                                            <p:strVal val="#ppt_x"/>
                                          </p:val>
                                        </p:tav>
                                      </p:tavLst>
                                    </p:anim>
                                    <p:anim calcmode="lin" valueType="num">
                                      <p:cBhvr>
                                        <p:cTn id="64" dur="500" fill="hold"/>
                                        <p:tgtEl>
                                          <p:spTgt spid="38"/>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22" presetClass="entr" presetSubtype="8" fill="hold"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ipe(left)">
                                      <p:cBhvr>
                                        <p:cTn id="68" dur="500"/>
                                        <p:tgtEl>
                                          <p:spTgt spid="39"/>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500"/>
                                        <p:tgtEl>
                                          <p:spTgt spid="40"/>
                                        </p:tgtEl>
                                      </p:cBhvr>
                                    </p:animEffect>
                                  </p:childTnLst>
                                </p:cTn>
                              </p:par>
                            </p:childTnLst>
                          </p:cTn>
                        </p:par>
                        <p:par>
                          <p:cTn id="72" fill="hold">
                            <p:stCondLst>
                              <p:cond delay="5000"/>
                            </p:stCondLst>
                            <p:childTnLst>
                              <p:par>
                                <p:cTn id="73" presetID="10" presetClass="entr" presetSubtype="0" fill="hold" grpId="0"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fade">
                                      <p:cBhvr>
                                        <p:cTn id="7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0" grpId="0" animBg="1"/>
      <p:bldP spid="73" grpId="0"/>
      <p:bldP spid="78" grpId="0" animBg="1"/>
      <p:bldP spid="80" grpId="0"/>
      <p:bldP spid="35" grpId="0" animBg="1"/>
      <p:bldP spid="37" grpId="0"/>
      <p:bldP spid="38" grpId="0" animBg="1"/>
      <p:bldP spid="40"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a:grpSpLocks/>
          </p:cNvGrpSpPr>
          <p:nvPr/>
        </p:nvGrpSpPr>
        <p:grpSpPr bwMode="auto">
          <a:xfrm>
            <a:off x="0" y="245270"/>
            <a:ext cx="342900" cy="257175"/>
            <a:chOff x="0" y="0"/>
            <a:chExt cx="457201" cy="285750"/>
          </a:xfrm>
          <a:solidFill>
            <a:srgbClr val="FFC000"/>
          </a:solidFill>
        </p:grpSpPr>
        <p:sp>
          <p:nvSpPr>
            <p:cNvPr id="9" name="矩形 8"/>
            <p:cNvSpPr>
              <a:spLocks noChangeArrowheads="1"/>
            </p:cNvSpPr>
            <p:nvPr/>
          </p:nvSpPr>
          <p:spPr bwMode="auto">
            <a:xfrm>
              <a:off x="0" y="0"/>
              <a:ext cx="342900"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 name="矩形 9"/>
            <p:cNvSpPr>
              <a:spLocks noChangeArrowheads="1"/>
            </p:cNvSpPr>
            <p:nvPr/>
          </p:nvSpPr>
          <p:spPr bwMode="auto">
            <a:xfrm>
              <a:off x="381000" y="0"/>
              <a:ext cx="76201"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1" name="文本框 10"/>
          <p:cNvSpPr txBox="1">
            <a:spLocks noChangeArrowheads="1"/>
          </p:cNvSpPr>
          <p:nvPr/>
        </p:nvSpPr>
        <p:spPr bwMode="auto">
          <a:xfrm>
            <a:off x="421481" y="206420"/>
            <a:ext cx="20764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TW" altLang="en-US" sz="1400" b="1" dirty="0">
                <a:solidFill>
                  <a:srgbClr val="262626"/>
                </a:solidFill>
                <a:latin typeface="微软雅黑" pitchFamily="34" charset="-122"/>
                <a:ea typeface="微软雅黑" pitchFamily="34" charset="-122"/>
              </a:rPr>
              <a:t>韓國合作</a:t>
            </a:r>
            <a:r>
              <a:rPr lang="zh-TW" altLang="en-US" sz="1400" b="1" dirty="0" smtClean="0">
                <a:solidFill>
                  <a:srgbClr val="262626"/>
                </a:solidFill>
                <a:latin typeface="微软雅黑" pitchFamily="34" charset="-122"/>
                <a:ea typeface="微软雅黑" pitchFamily="34" charset="-122"/>
              </a:rPr>
              <a:t>學校</a:t>
            </a:r>
            <a:endParaRPr lang="zh-TW" altLang="en-US" sz="1400" b="1" dirty="0">
              <a:solidFill>
                <a:srgbClr val="262626"/>
              </a:solidFill>
              <a:latin typeface="微软雅黑" pitchFamily="34" charset="-122"/>
              <a:ea typeface="微软雅黑" pitchFamily="34" charset="-122"/>
            </a:endParaRPr>
          </a:p>
        </p:txBody>
      </p:sp>
      <p:sp>
        <p:nvSpPr>
          <p:cNvPr id="42" name="文本框 12"/>
          <p:cNvSpPr txBox="1"/>
          <p:nvPr/>
        </p:nvSpPr>
        <p:spPr>
          <a:xfrm>
            <a:off x="1075157" y="1868358"/>
            <a:ext cx="1961894" cy="346249"/>
          </a:xfrm>
          <a:prstGeom prst="rect">
            <a:avLst/>
          </a:prstGeom>
          <a:noFill/>
        </p:spPr>
        <p:txBody>
          <a:bodyPr wrap="square" lIns="68580" tIns="34290" rIns="68580" bIns="34290" rtlCol="0">
            <a:spAutoFit/>
          </a:bodyPr>
          <a:lstStyle/>
          <a:p>
            <a:pPr>
              <a:lnSpc>
                <a:spcPct val="120000"/>
              </a:lnSpc>
            </a:pPr>
            <a:r>
              <a:rPr lang="zh-TW" altLang="en-US" sz="1500" b="1" dirty="0">
                <a:solidFill>
                  <a:srgbClr val="FFC000"/>
                </a:solidFill>
                <a:latin typeface="微软雅黑" panose="020B0503020204020204" pitchFamily="34" charset="-122"/>
                <a:ea typeface="微软雅黑" panose="020B0503020204020204" pitchFamily="34" charset="-122"/>
              </a:rPr>
              <a:t>敬</a:t>
            </a:r>
            <a:r>
              <a:rPr lang="zh-TW" altLang="en-US" sz="1500" b="1" dirty="0" smtClean="0">
                <a:solidFill>
                  <a:srgbClr val="FFC000"/>
                </a:solidFill>
                <a:latin typeface="微软雅黑" panose="020B0503020204020204" pitchFamily="34" charset="-122"/>
                <a:ea typeface="微软雅黑" panose="020B0503020204020204" pitchFamily="34" charset="-122"/>
              </a:rPr>
              <a:t>仁女子大學</a:t>
            </a:r>
            <a:endParaRPr lang="zh-TW" altLang="en-US" sz="1500" b="1" dirty="0">
              <a:solidFill>
                <a:srgbClr val="FFC000"/>
              </a:solidFill>
              <a:latin typeface="微软雅黑" panose="020B0503020204020204" pitchFamily="34" charset="-122"/>
              <a:ea typeface="微软雅黑" panose="020B0503020204020204" pitchFamily="34" charset="-122"/>
            </a:endParaRPr>
          </a:p>
        </p:txBody>
      </p:sp>
      <p:sp>
        <p:nvSpPr>
          <p:cNvPr id="2" name="矩形 1"/>
          <p:cNvSpPr/>
          <p:nvPr/>
        </p:nvSpPr>
        <p:spPr>
          <a:xfrm>
            <a:off x="2834640" y="683290"/>
            <a:ext cx="5943600" cy="1957459"/>
          </a:xfrm>
          <a:prstGeom prst="rect">
            <a:avLst/>
          </a:prstGeom>
        </p:spPr>
        <p:txBody>
          <a:bodyPr wrap="square">
            <a:spAutoFit/>
          </a:bodyPr>
          <a:lstStyle/>
          <a:p>
            <a:pPr>
              <a:lnSpc>
                <a:spcPct val="120000"/>
              </a:lnSpc>
            </a:pPr>
            <a:r>
              <a:rPr lang="zh-TW" altLang="en-US" sz="1200" b="1" dirty="0" smtClean="0">
                <a:latin typeface="微软雅黑" panose="020B0503020204020204" pitchFamily="34" charset="-122"/>
                <a:ea typeface="微软雅黑" panose="020B0503020204020204" pitchFamily="34" charset="-122"/>
              </a:rPr>
              <a:t>　　</a:t>
            </a:r>
            <a:r>
              <a:rPr lang="zh-TW" altLang="en-US" sz="1200" dirty="0" smtClean="0">
                <a:latin typeface="微软雅黑" panose="020B0503020204020204" pitchFamily="34" charset="-122"/>
                <a:ea typeface="微软雅黑" panose="020B0503020204020204" pitchFamily="34" charset="-122"/>
              </a:rPr>
              <a:t>敬</a:t>
            </a:r>
            <a:r>
              <a:rPr lang="zh-TW" altLang="en-US" sz="1200" dirty="0">
                <a:latin typeface="微软雅黑" panose="020B0503020204020204" pitchFamily="34" charset="-122"/>
                <a:ea typeface="微软雅黑" panose="020B0503020204020204" pitchFamily="34" charset="-122"/>
              </a:rPr>
              <a:t>仁女子</a:t>
            </a:r>
            <a:r>
              <a:rPr lang="zh-TW" altLang="en-US" sz="1200" dirty="0" smtClean="0">
                <a:latin typeface="微软雅黑" panose="020B0503020204020204" pitchFamily="34" charset="-122"/>
                <a:ea typeface="微软雅黑" panose="020B0503020204020204" pitchFamily="34" charset="-122"/>
              </a:rPr>
              <a:t>大學是仁川唯一一所女子</a:t>
            </a:r>
            <a:r>
              <a:rPr lang="en-US" altLang="zh-TW" sz="1200" dirty="0" smtClean="0">
                <a:latin typeface="微软雅黑" panose="020B0503020204020204" pitchFamily="34" charset="-122"/>
                <a:ea typeface="微软雅黑" panose="020B0503020204020204" pitchFamily="34" charset="-122"/>
              </a:rPr>
              <a:t>2~4</a:t>
            </a:r>
            <a:r>
              <a:rPr lang="zh-TW" altLang="en-US" sz="1200" dirty="0" smtClean="0">
                <a:latin typeface="微软雅黑" panose="020B0503020204020204" pitchFamily="34" charset="-122"/>
                <a:ea typeface="微软雅黑" panose="020B0503020204020204" pitchFamily="34" charset="-122"/>
              </a:rPr>
              <a:t>年制的專門大學。在教育</a:t>
            </a:r>
            <a:r>
              <a:rPr lang="zh-TW" altLang="en-US" sz="1200" dirty="0">
                <a:latin typeface="微软雅黑" panose="020B0503020204020204" pitchFamily="34" charset="-122"/>
                <a:ea typeface="微软雅黑" panose="020B0503020204020204" pitchFamily="34" charset="-122"/>
              </a:rPr>
              <a:t>競爭力評價中</a:t>
            </a:r>
            <a:r>
              <a:rPr lang="zh-TW" altLang="en-US" sz="1200" dirty="0" smtClean="0">
                <a:latin typeface="微软雅黑" panose="020B0503020204020204" pitchFamily="34" charset="-122"/>
                <a:ea typeface="微软雅黑" panose="020B0503020204020204" pitchFamily="34" charset="-122"/>
              </a:rPr>
              <a:t>，通過了所有的評價，並榮獲教育</a:t>
            </a:r>
            <a:r>
              <a:rPr lang="zh-TW" altLang="en-US" sz="1200" dirty="0">
                <a:latin typeface="微软雅黑" panose="020B0503020204020204" pitchFamily="34" charset="-122"/>
                <a:ea typeface="微软雅黑" panose="020B0503020204020204" pitchFamily="34" charset="-122"/>
              </a:rPr>
              <a:t>科學技術部頒發的“專科大學機關評價認證”，是首都經濟圈內最早獲得此殊榮</a:t>
            </a:r>
            <a:r>
              <a:rPr lang="zh-TW" altLang="en-US" sz="1200" dirty="0" smtClean="0">
                <a:latin typeface="微软雅黑" panose="020B0503020204020204" pitchFamily="34" charset="-122"/>
                <a:ea typeface="微软雅黑" panose="020B0503020204020204" pitchFamily="34" charset="-122"/>
              </a:rPr>
              <a:t>的</a:t>
            </a:r>
            <a:r>
              <a:rPr lang="en-US" altLang="zh-TW" sz="1200" dirty="0" smtClean="0">
                <a:latin typeface="微软雅黑" panose="020B0503020204020204" pitchFamily="34" charset="-122"/>
                <a:ea typeface="微软雅黑" panose="020B0503020204020204" pitchFamily="34" charset="-122"/>
              </a:rPr>
              <a:t>3</a:t>
            </a:r>
            <a:r>
              <a:rPr lang="zh-TW" altLang="en-US" sz="1200" dirty="0" smtClean="0">
                <a:latin typeface="微软雅黑" panose="020B0503020204020204" pitchFamily="34" charset="-122"/>
                <a:ea typeface="微软雅黑" panose="020B0503020204020204" pitchFamily="34" charset="-122"/>
              </a:rPr>
              <a:t>所大學之一，也</a:t>
            </a:r>
            <a:r>
              <a:rPr lang="zh-TW" altLang="en-US" sz="1200" dirty="0">
                <a:latin typeface="微软雅黑" panose="020B0503020204020204" pitchFamily="34" charset="-122"/>
                <a:ea typeface="微软雅黑" panose="020B0503020204020204" pitchFamily="34" charset="-122"/>
              </a:rPr>
              <a:t>因此被</a:t>
            </a:r>
            <a:r>
              <a:rPr lang="zh-TW" altLang="en-US" sz="1200" dirty="0" smtClean="0">
                <a:latin typeface="微软雅黑" panose="020B0503020204020204" pitchFamily="34" charset="-122"/>
                <a:ea typeface="微软雅黑" panose="020B0503020204020204" pitchFamily="34" charset="-122"/>
              </a:rPr>
              <a:t>廣泛認證</a:t>
            </a:r>
            <a:r>
              <a:rPr lang="zh-TW" altLang="en-US" sz="1200" dirty="0">
                <a:latin typeface="微软雅黑" panose="020B0503020204020204" pitchFamily="34" charset="-122"/>
                <a:ea typeface="微软雅黑" panose="020B0503020204020204" pitchFamily="34" charset="-122"/>
              </a:rPr>
              <a:t>為具有優秀教育資質的名牌大學</a:t>
            </a:r>
            <a:r>
              <a:rPr lang="zh-TW" altLang="en-US" sz="1200" dirty="0" smtClean="0">
                <a:latin typeface="微软雅黑" panose="020B0503020204020204" pitchFamily="34" charset="-122"/>
                <a:ea typeface="微软雅黑" panose="020B0503020204020204" pitchFamily="34" charset="-122"/>
              </a:rPr>
              <a:t>。目前設有</a:t>
            </a:r>
            <a:r>
              <a:rPr lang="en-US" altLang="zh-TW" sz="1200" dirty="0" smtClean="0">
                <a:latin typeface="微软雅黑" panose="020B0503020204020204" pitchFamily="34" charset="-122"/>
                <a:ea typeface="微软雅黑" panose="020B0503020204020204" pitchFamily="34" charset="-122"/>
              </a:rPr>
              <a:t>25</a:t>
            </a:r>
            <a:r>
              <a:rPr lang="zh-TW" altLang="en-US" sz="1200" dirty="0">
                <a:latin typeface="微软雅黑" panose="020B0503020204020204" pitchFamily="34" charset="-122"/>
                <a:ea typeface="微软雅黑" panose="020B0503020204020204" pitchFamily="34" charset="-122"/>
              </a:rPr>
              <a:t>個專業</a:t>
            </a:r>
            <a:r>
              <a:rPr lang="zh-TW" altLang="en-US" sz="1200" dirty="0" smtClean="0">
                <a:latin typeface="微软雅黑" panose="020B0503020204020204" pitchFamily="34" charset="-122"/>
                <a:ea typeface="微软雅黑" panose="020B0503020204020204" pitchFamily="34" charset="-122"/>
              </a:rPr>
              <a:t>，以</a:t>
            </a:r>
            <a:r>
              <a:rPr lang="zh-TW" altLang="en-US" sz="1200" dirty="0">
                <a:latin typeface="微软雅黑" panose="020B0503020204020204" pitchFamily="34" charset="-122"/>
                <a:ea typeface="微软雅黑" panose="020B0503020204020204" pitchFamily="34" charset="-122"/>
              </a:rPr>
              <a:t>培養能為社會發展作貢獻的女性職業人才為目標</a:t>
            </a:r>
            <a:r>
              <a:rPr lang="zh-TW" altLang="en-US" sz="1200" dirty="0" smtClean="0">
                <a:latin typeface="微软雅黑" panose="020B0503020204020204" pitchFamily="34" charset="-122"/>
                <a:ea typeface="微软雅黑" panose="020B0503020204020204" pitchFamily="34" charset="-122"/>
              </a:rPr>
              <a:t>，並實施實用</a:t>
            </a:r>
            <a:r>
              <a:rPr lang="zh-TW" altLang="en-US" sz="1200" dirty="0">
                <a:latin typeface="微软雅黑" panose="020B0503020204020204" pitchFamily="34" charset="-122"/>
                <a:ea typeface="微软雅黑" panose="020B0503020204020204" pitchFamily="34" charset="-122"/>
              </a:rPr>
              <a:t>型教育</a:t>
            </a:r>
            <a:r>
              <a:rPr lang="zh-TW" altLang="en-US" sz="1200" dirty="0" smtClean="0">
                <a:latin typeface="微软雅黑" panose="020B0503020204020204" pitchFamily="34" charset="-122"/>
                <a:ea typeface="微软雅黑" panose="020B0503020204020204" pitchFamily="34" charset="-122"/>
              </a:rPr>
              <a:t>。為了提高</a:t>
            </a:r>
            <a:r>
              <a:rPr lang="zh-TW" altLang="en-US" sz="1200" dirty="0">
                <a:latin typeface="微软雅黑" panose="020B0503020204020204" pitchFamily="34" charset="-122"/>
                <a:ea typeface="微软雅黑" panose="020B0503020204020204" pitchFamily="34" charset="-122"/>
              </a:rPr>
              <a:t>教學質量，特別</a:t>
            </a:r>
            <a:r>
              <a:rPr lang="zh-TW" altLang="en-US" sz="1200" dirty="0" smtClean="0">
                <a:latin typeface="微软雅黑" panose="020B0503020204020204" pitchFamily="34" charset="-122"/>
                <a:ea typeface="微软雅黑" panose="020B0503020204020204" pitchFamily="34" charset="-122"/>
              </a:rPr>
              <a:t>聘請資歷</a:t>
            </a:r>
            <a:r>
              <a:rPr lang="zh-TW" altLang="en-US" sz="1200" dirty="0">
                <a:latin typeface="微软雅黑" panose="020B0503020204020204" pitchFamily="34" charset="-122"/>
                <a:ea typeface="微软雅黑" panose="020B0503020204020204" pitchFamily="34" charset="-122"/>
              </a:rPr>
              <a:t>深厚的</a:t>
            </a:r>
            <a:r>
              <a:rPr lang="zh-TW" altLang="en-US" sz="1200" dirty="0" smtClean="0">
                <a:latin typeface="微软雅黑" panose="020B0503020204020204" pitchFamily="34" charset="-122"/>
                <a:ea typeface="微软雅黑" panose="020B0503020204020204" pitchFamily="34" charset="-122"/>
              </a:rPr>
              <a:t>教授，且校內具有最</a:t>
            </a:r>
            <a:r>
              <a:rPr lang="zh-TW" altLang="en-US" sz="1200" dirty="0">
                <a:latin typeface="微软雅黑" panose="020B0503020204020204" pitchFamily="34" charset="-122"/>
                <a:ea typeface="微软雅黑" panose="020B0503020204020204" pitchFamily="34" charset="-122"/>
              </a:rPr>
              <a:t>先進的職業教育實習設施，為培養開拓</a:t>
            </a:r>
            <a:r>
              <a:rPr lang="en-US" altLang="zh-TW" sz="1200" dirty="0">
                <a:latin typeface="微软雅黑" panose="020B0503020204020204" pitchFamily="34" charset="-122"/>
                <a:ea typeface="微软雅黑" panose="020B0503020204020204" pitchFamily="34" charset="-122"/>
              </a:rPr>
              <a:t>21</a:t>
            </a:r>
            <a:r>
              <a:rPr lang="zh-TW" altLang="en-US" sz="1200" dirty="0">
                <a:latin typeface="微软雅黑" panose="020B0503020204020204" pitchFamily="34" charset="-122"/>
                <a:ea typeface="微软雅黑" panose="020B0503020204020204" pitchFamily="34" charset="-122"/>
              </a:rPr>
              <a:t>世紀的優秀女性職業人才而不斷</a:t>
            </a:r>
            <a:r>
              <a:rPr lang="zh-TW" altLang="en-US" sz="1200" dirty="0" smtClean="0">
                <a:latin typeface="微软雅黑" panose="020B0503020204020204" pitchFamily="34" charset="-122"/>
                <a:ea typeface="微软雅黑" panose="020B0503020204020204" pitchFamily="34" charset="-122"/>
              </a:rPr>
              <a:t>努力。</a:t>
            </a:r>
            <a:endParaRPr lang="en-US" altLang="zh-TW" sz="1200" dirty="0" smtClean="0">
              <a:latin typeface="微软雅黑" panose="020B0503020204020204" pitchFamily="34" charset="-122"/>
              <a:ea typeface="微软雅黑" panose="020B0503020204020204" pitchFamily="34" charset="-122"/>
            </a:endParaRPr>
          </a:p>
          <a:p>
            <a:pPr>
              <a:lnSpc>
                <a:spcPct val="120000"/>
              </a:lnSpc>
            </a:pPr>
            <a:r>
              <a:rPr lang="zh-TW" altLang="en-US" sz="500" dirty="0" smtClean="0">
                <a:latin typeface="微软雅黑" panose="020B0503020204020204" pitchFamily="34" charset="-122"/>
                <a:ea typeface="微软雅黑" panose="020B0503020204020204" pitchFamily="34" charset="-122"/>
              </a:rPr>
              <a:t>  </a:t>
            </a:r>
            <a:endParaRPr lang="en-US" altLang="zh-TW" sz="500" dirty="0" smtClean="0">
              <a:latin typeface="微软雅黑" panose="020B0503020204020204" pitchFamily="34" charset="-122"/>
              <a:ea typeface="微软雅黑" panose="020B0503020204020204" pitchFamily="34" charset="-122"/>
            </a:endParaRPr>
          </a:p>
          <a:p>
            <a:pPr>
              <a:lnSpc>
                <a:spcPct val="120000"/>
              </a:lnSpc>
            </a:pPr>
            <a:r>
              <a:rPr lang="zh-TW" altLang="en-US" sz="1200" dirty="0" smtClean="0">
                <a:latin typeface="微软雅黑" panose="020B0503020204020204" pitchFamily="34" charset="-122"/>
                <a:ea typeface="微软雅黑" panose="020B0503020204020204" pitchFamily="34" charset="-122"/>
              </a:rPr>
              <a:t>學校官網：</a:t>
            </a:r>
            <a:r>
              <a:rPr lang="en-US" altLang="zh-TW" sz="1200" dirty="0">
                <a:latin typeface="微软雅黑" panose="020B0503020204020204" pitchFamily="34" charset="-122"/>
                <a:ea typeface="微软雅黑" panose="020B0503020204020204" pitchFamily="34" charset="-122"/>
                <a:hlinkClick r:id="rId2"/>
              </a:rPr>
              <a:t>https://</a:t>
            </a:r>
            <a:r>
              <a:rPr lang="en-US" altLang="zh-TW" sz="1200" dirty="0" smtClean="0">
                <a:latin typeface="微软雅黑" panose="020B0503020204020204" pitchFamily="34" charset="-122"/>
                <a:ea typeface="微软雅黑" panose="020B0503020204020204" pitchFamily="34" charset="-122"/>
                <a:hlinkClick r:id="rId2"/>
              </a:rPr>
              <a:t>suborg.kiwu.ac.kr/international/cms/FR_CON/index.do?MENU_ID=300</a:t>
            </a:r>
            <a:endParaRPr lang="en-US" altLang="zh-TW" sz="1200" dirty="0" smtClean="0">
              <a:latin typeface="微软雅黑" panose="020B0503020204020204" pitchFamily="34" charset="-122"/>
              <a:ea typeface="微软雅黑" panose="020B0503020204020204" pitchFamily="34" charset="-122"/>
            </a:endParaRPr>
          </a:p>
        </p:txBody>
      </p:sp>
      <p:grpSp>
        <p:nvGrpSpPr>
          <p:cNvPr id="4" name="群組 3"/>
          <p:cNvGrpSpPr/>
          <p:nvPr/>
        </p:nvGrpSpPr>
        <p:grpSpPr>
          <a:xfrm>
            <a:off x="390180" y="3024087"/>
            <a:ext cx="8824876" cy="1788004"/>
            <a:chOff x="390180" y="3024087"/>
            <a:chExt cx="8824876" cy="1788004"/>
          </a:xfrm>
        </p:grpSpPr>
        <p:sp>
          <p:nvSpPr>
            <p:cNvPr id="23" name="文本框 12"/>
            <p:cNvSpPr>
              <a:spLocks noChangeArrowheads="1"/>
            </p:cNvSpPr>
            <p:nvPr/>
          </p:nvSpPr>
          <p:spPr bwMode="auto">
            <a:xfrm>
              <a:off x="5183523" y="3024087"/>
              <a:ext cx="403153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TW" altLang="en-US" sz="1200" dirty="0">
                  <a:latin typeface="微软雅黑" panose="020B0503020204020204" pitchFamily="34" charset="-122"/>
                  <a:ea typeface="微软雅黑" panose="020B0503020204020204" pitchFamily="34" charset="-122"/>
                </a:rPr>
                <a:t>資訊學院：</a:t>
              </a:r>
              <a:r>
                <a:rPr lang="en-US" altLang="zh-TW" sz="1200" dirty="0">
                  <a:latin typeface="微软雅黑" panose="020B0503020204020204" pitchFamily="34" charset="-122"/>
                  <a:ea typeface="微软雅黑" panose="020B0503020204020204" pitchFamily="34" charset="-122"/>
                </a:rPr>
                <a:t>3,188,000 </a:t>
              </a:r>
              <a:r>
                <a:rPr lang="zh-TW" altLang="en-US" sz="1200" dirty="0">
                  <a:latin typeface="微软雅黑" panose="020B0503020204020204" pitchFamily="34" charset="-122"/>
                  <a:ea typeface="微软雅黑" panose="020B0503020204020204" pitchFamily="34" charset="-122"/>
                </a:rPr>
                <a:t>韓元</a:t>
              </a:r>
              <a:endParaRPr lang="en-US" altLang="zh-TW" sz="1200" dirty="0">
                <a:latin typeface="微软雅黑" panose="020B0503020204020204" pitchFamily="34" charset="-122"/>
                <a:ea typeface="微软雅黑" panose="020B0503020204020204" pitchFamily="34" charset="-122"/>
              </a:endParaRPr>
            </a:p>
            <a:p>
              <a:pPr eaLnBrk="1" hangingPunct="1"/>
              <a:r>
                <a:rPr lang="zh-TW" altLang="en-US" sz="1200" dirty="0">
                  <a:latin typeface="微软雅黑" panose="020B0503020204020204" pitchFamily="34" charset="-122"/>
                  <a:ea typeface="微软雅黑" panose="020B0503020204020204" pitchFamily="34" charset="-122"/>
                </a:rPr>
                <a:t>藝體能／設計學院：</a:t>
              </a:r>
              <a:r>
                <a:rPr lang="en-US" altLang="zh-TW" sz="1200" dirty="0">
                  <a:latin typeface="微软雅黑" panose="020B0503020204020204" pitchFamily="34" charset="-122"/>
                  <a:ea typeface="微软雅黑" panose="020B0503020204020204" pitchFamily="34" charset="-122"/>
                </a:rPr>
                <a:t> 3,208,000 </a:t>
              </a:r>
              <a:r>
                <a:rPr lang="zh-TW" altLang="en-US" sz="1200" dirty="0">
                  <a:latin typeface="微软雅黑" panose="020B0503020204020204" pitchFamily="34" charset="-122"/>
                  <a:ea typeface="微软雅黑" panose="020B0503020204020204" pitchFamily="34" charset="-122"/>
                </a:rPr>
                <a:t>韓元</a:t>
              </a:r>
              <a:endParaRPr lang="en-US" altLang="zh-TW" sz="1200" dirty="0">
                <a:latin typeface="微软雅黑" panose="020B0503020204020204" pitchFamily="34" charset="-122"/>
                <a:ea typeface="微软雅黑" panose="020B0503020204020204" pitchFamily="34" charset="-122"/>
              </a:endParaRPr>
            </a:p>
            <a:p>
              <a:pPr eaLnBrk="1" hangingPunct="1"/>
              <a:r>
                <a:rPr lang="zh-TW" altLang="en-US" sz="1200" dirty="0">
                  <a:latin typeface="微软雅黑" panose="020B0503020204020204" pitchFamily="34" charset="-122"/>
                  <a:ea typeface="微软雅黑" panose="020B0503020204020204" pitchFamily="34" charset="-122"/>
                </a:rPr>
                <a:t>幼兒兒童／觀光／社會學院：</a:t>
              </a:r>
              <a:r>
                <a:rPr lang="en-US" altLang="zh-TW" sz="1200" dirty="0">
                  <a:latin typeface="微软雅黑" panose="020B0503020204020204" pitchFamily="34" charset="-122"/>
                  <a:ea typeface="微软雅黑" panose="020B0503020204020204" pitchFamily="34" charset="-122"/>
                </a:rPr>
                <a:t> 2,728,000 </a:t>
              </a:r>
              <a:r>
                <a:rPr lang="zh-TW" altLang="en-US" sz="1200" dirty="0">
                  <a:latin typeface="微软雅黑" panose="020B0503020204020204" pitchFamily="34" charset="-122"/>
                  <a:ea typeface="微软雅黑" panose="020B0503020204020204" pitchFamily="34" charset="-122"/>
                </a:rPr>
                <a:t>韓元</a:t>
              </a:r>
              <a:endParaRPr lang="en-US" altLang="zh-TW" sz="1200" dirty="0">
                <a:latin typeface="微软雅黑" panose="020B0503020204020204" pitchFamily="34" charset="-122"/>
                <a:ea typeface="微软雅黑" panose="020B0503020204020204" pitchFamily="34" charset="-122"/>
              </a:endParaRPr>
            </a:p>
            <a:p>
              <a:pPr eaLnBrk="1" hangingPunct="1"/>
              <a:r>
                <a:rPr lang="zh-TW" altLang="en-US" sz="1200" dirty="0">
                  <a:latin typeface="微软雅黑" panose="020B0503020204020204" pitchFamily="34" charset="-122"/>
                  <a:ea typeface="微软雅黑" panose="020B0503020204020204" pitchFamily="34" charset="-122"/>
                </a:rPr>
                <a:t>看護保健／食品學院：</a:t>
              </a:r>
              <a:r>
                <a:rPr lang="en-US" altLang="zh-TW" sz="1200" dirty="0">
                  <a:latin typeface="微软雅黑" panose="020B0503020204020204" pitchFamily="34" charset="-122"/>
                  <a:ea typeface="微软雅黑" panose="020B0503020204020204" pitchFamily="34" charset="-122"/>
                </a:rPr>
                <a:t>3,098,000 </a:t>
              </a:r>
              <a:r>
                <a:rPr lang="zh-TW" altLang="en-US" sz="1200" dirty="0">
                  <a:latin typeface="微软雅黑" panose="020B0503020204020204" pitchFamily="34" charset="-122"/>
                  <a:ea typeface="微软雅黑" panose="020B0503020204020204" pitchFamily="34" charset="-122"/>
                </a:rPr>
                <a:t>韓元</a:t>
              </a:r>
              <a:endParaRPr lang="en-US" altLang="zh-TW" sz="1200" dirty="0">
                <a:latin typeface="微软雅黑" panose="020B0503020204020204" pitchFamily="34" charset="-122"/>
                <a:ea typeface="微软雅黑" panose="020B0503020204020204" pitchFamily="34" charset="-122"/>
              </a:endParaRPr>
            </a:p>
            <a:p>
              <a:pPr eaLnBrk="1" hangingPunct="1"/>
              <a:r>
                <a:rPr lang="zh-TW" altLang="en-US" sz="1200" dirty="0">
                  <a:latin typeface="微软雅黑" panose="020B0503020204020204" pitchFamily="34" charset="-122"/>
                  <a:ea typeface="微软雅黑" panose="020B0503020204020204" pitchFamily="34" charset="-122"/>
                </a:rPr>
                <a:t>入學金：</a:t>
              </a:r>
              <a:r>
                <a:rPr lang="en-US" altLang="zh-TW" sz="1200" dirty="0">
                  <a:latin typeface="微软雅黑" panose="020B0503020204020204" pitchFamily="34" charset="-122"/>
                  <a:ea typeface="微软雅黑" panose="020B0503020204020204" pitchFamily="34" charset="-122"/>
                </a:rPr>
                <a:t>424,400</a:t>
              </a:r>
              <a:r>
                <a:rPr lang="zh-TW" altLang="en-US" sz="1200" dirty="0" smtClean="0">
                  <a:latin typeface="微软雅黑" panose="020B0503020204020204" pitchFamily="34" charset="-122"/>
                  <a:ea typeface="微软雅黑" panose="020B0503020204020204" pitchFamily="34" charset="-122"/>
                </a:rPr>
                <a:t>韓元</a:t>
              </a:r>
              <a:endParaRPr lang="en-US" altLang="zh-TW" sz="1100" dirty="0">
                <a:latin typeface="微软雅黑" panose="020B0503020204020204" pitchFamily="34" charset="-122"/>
                <a:ea typeface="微软雅黑" panose="020B0503020204020204" pitchFamily="34" charset="-122"/>
              </a:endParaRPr>
            </a:p>
          </p:txBody>
        </p:sp>
        <p:sp>
          <p:nvSpPr>
            <p:cNvPr id="24" name="AutoShape 18" descr="1130_東泰高中標誌橫式組合-CMYK.jpg"/>
            <p:cNvSpPr>
              <a:spLocks noChangeAspect="1" noChangeArrowheads="1"/>
            </p:cNvSpPr>
            <p:nvPr/>
          </p:nvSpPr>
          <p:spPr bwMode="auto">
            <a:xfrm>
              <a:off x="2939343" y="31137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0" name="圆角矩形 13"/>
            <p:cNvSpPr>
              <a:spLocks noChangeArrowheads="1"/>
            </p:cNvSpPr>
            <p:nvPr/>
          </p:nvSpPr>
          <p:spPr bwMode="auto">
            <a:xfrm>
              <a:off x="4004464" y="3027919"/>
              <a:ext cx="1093094" cy="504000"/>
            </a:xfrm>
            <a:prstGeom prst="roundRect">
              <a:avLst>
                <a:gd name="adj" fmla="val 50000"/>
              </a:avLst>
            </a:prstGeom>
            <a:solidFill>
              <a:srgbClr val="FFC000"/>
            </a:solidFill>
            <a:ln>
              <a:noFil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574">
                <a:solidFill>
                  <a:srgbClr val="FFFFFF"/>
                </a:solidFill>
                <a:latin typeface="Calibri" panose="020F0502020204030204" pitchFamily="34" charset="0"/>
                <a:sym typeface="Calibri" panose="020F0502020204030204" pitchFamily="34" charset="0"/>
              </a:endParaRPr>
            </a:p>
          </p:txBody>
        </p:sp>
        <p:sp>
          <p:nvSpPr>
            <p:cNvPr id="37" name="文本框 12"/>
            <p:cNvSpPr>
              <a:spLocks noChangeArrowheads="1"/>
            </p:cNvSpPr>
            <p:nvPr/>
          </p:nvSpPr>
          <p:spPr bwMode="auto">
            <a:xfrm>
              <a:off x="3918499" y="3055781"/>
              <a:ext cx="1265024"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費用</a:t>
              </a:r>
              <a:endParaRPr lang="en-US" altLang="zh-TW" sz="14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en-US" altLang="zh-TW" sz="9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9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以</a:t>
              </a:r>
              <a:r>
                <a:rPr lang="en-US" altLang="zh-TW" sz="9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2020</a:t>
              </a:r>
              <a:r>
                <a:rPr lang="zh-TW" altLang="en-US" sz="9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年為參考</a:t>
              </a:r>
              <a:r>
                <a:rPr lang="en-US" altLang="zh-TW" sz="9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lang="zh-TW" altLang="en-US" sz="9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圆角矩形 13"/>
            <p:cNvSpPr>
              <a:spLocks noChangeArrowheads="1"/>
            </p:cNvSpPr>
            <p:nvPr/>
          </p:nvSpPr>
          <p:spPr bwMode="auto">
            <a:xfrm>
              <a:off x="467819" y="3034622"/>
              <a:ext cx="1093094" cy="504000"/>
            </a:xfrm>
            <a:prstGeom prst="roundRect">
              <a:avLst>
                <a:gd name="adj" fmla="val 50000"/>
              </a:avLst>
            </a:prstGeom>
            <a:solidFill>
              <a:srgbClr val="FFC000"/>
            </a:solidFill>
            <a:ln>
              <a:noFil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574">
                <a:solidFill>
                  <a:srgbClr val="FFFFFF"/>
                </a:solidFill>
                <a:latin typeface="Calibri" panose="020F0502020204030204" pitchFamily="34" charset="0"/>
                <a:sym typeface="Calibri" panose="020F0502020204030204" pitchFamily="34" charset="0"/>
              </a:endParaRPr>
            </a:p>
          </p:txBody>
        </p:sp>
        <p:sp>
          <p:nvSpPr>
            <p:cNvPr id="39" name="文本框 12"/>
            <p:cNvSpPr>
              <a:spLocks noChangeArrowheads="1"/>
            </p:cNvSpPr>
            <p:nvPr/>
          </p:nvSpPr>
          <p:spPr bwMode="auto">
            <a:xfrm>
              <a:off x="1681328" y="3095845"/>
              <a:ext cx="40898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r>
                <a:rPr lang="zh-TW" altLang="en-US" sz="1200" dirty="0">
                  <a:latin typeface="微软雅黑" panose="020B0503020204020204" pitchFamily="34" charset="-122"/>
                  <a:ea typeface="微软雅黑" panose="020B0503020204020204" pitchFamily="34" charset="-122"/>
                  <a:sym typeface="微软雅黑" panose="020B0503020204020204" pitchFamily="34" charset="-122"/>
                </a:rPr>
                <a:t>韓國仁</a:t>
              </a:r>
              <a:r>
                <a:rPr lang="zh-TW"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川</a:t>
              </a:r>
              <a:endParaRPr lang="en-US" altLang="zh-TW" sz="12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TW" altLang="en-US" sz="1000" dirty="0" smtClean="0">
                  <a:latin typeface="微软雅黑" panose="020B0503020204020204" pitchFamily="34" charset="-122"/>
                  <a:ea typeface="微软雅黑" panose="020B0503020204020204" pitchFamily="34" charset="-122"/>
                  <a:sym typeface="微软雅黑" panose="020B0503020204020204" pitchFamily="34" charset="-122"/>
                </a:rPr>
                <a:t>是</a:t>
              </a:r>
              <a:r>
                <a:rPr lang="zh-TW" altLang="en-US" sz="1000" dirty="0">
                  <a:latin typeface="微软雅黑" panose="020B0503020204020204" pitchFamily="34" charset="-122"/>
                  <a:ea typeface="微软雅黑" panose="020B0503020204020204" pitchFamily="34" charset="-122"/>
                  <a:sym typeface="微软雅黑" panose="020B0503020204020204" pitchFamily="34" charset="-122"/>
                </a:rPr>
                <a:t>距離“仁川國際機場</a:t>
              </a:r>
              <a:r>
                <a:rPr lang="zh-TW" altLang="en-US" sz="10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en-US" altLang="zh-TW" sz="1000" dirty="0" smtClean="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TW" altLang="en-US" sz="1000" dirty="0" smtClean="0">
                  <a:latin typeface="微软雅黑" panose="020B0503020204020204" pitchFamily="34" charset="-122"/>
                  <a:ea typeface="微软雅黑" panose="020B0503020204020204" pitchFamily="34" charset="-122"/>
                  <a:sym typeface="微软雅黑" panose="020B0503020204020204" pitchFamily="34" charset="-122"/>
                </a:rPr>
                <a:t>最近</a:t>
              </a:r>
              <a:r>
                <a:rPr lang="zh-TW" altLang="en-US" sz="1000" dirty="0">
                  <a:latin typeface="微软雅黑" panose="020B0503020204020204" pitchFamily="34" charset="-122"/>
                  <a:ea typeface="微软雅黑" panose="020B0503020204020204" pitchFamily="34" charset="-122"/>
                  <a:sym typeface="微软雅黑" panose="020B0503020204020204" pitchFamily="34" charset="-122"/>
                </a:rPr>
                <a:t>的大學之一</a:t>
              </a:r>
              <a:endParaRPr lang="en-US" altLang="zh-TW"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文本框 12"/>
            <p:cNvSpPr>
              <a:spLocks noChangeArrowheads="1"/>
            </p:cNvSpPr>
            <p:nvPr/>
          </p:nvSpPr>
          <p:spPr bwMode="auto">
            <a:xfrm>
              <a:off x="390250" y="3139264"/>
              <a:ext cx="1265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交通位置</a:t>
              </a:r>
              <a:endParaRPr lang="zh-TW"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圆角矩形 13"/>
            <p:cNvSpPr>
              <a:spLocks noChangeArrowheads="1"/>
            </p:cNvSpPr>
            <p:nvPr/>
          </p:nvSpPr>
          <p:spPr bwMode="auto">
            <a:xfrm>
              <a:off x="472926" y="3772139"/>
              <a:ext cx="1093094" cy="504000"/>
            </a:xfrm>
            <a:prstGeom prst="roundRect">
              <a:avLst>
                <a:gd name="adj" fmla="val 50000"/>
              </a:avLst>
            </a:prstGeom>
            <a:solidFill>
              <a:srgbClr val="FFC000"/>
            </a:solidFill>
            <a:ln>
              <a:noFil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574">
                <a:solidFill>
                  <a:srgbClr val="FFFFFF"/>
                </a:solidFill>
                <a:latin typeface="Calibri" panose="020F0502020204030204" pitchFamily="34" charset="0"/>
                <a:sym typeface="Calibri" panose="020F0502020204030204" pitchFamily="34" charset="0"/>
              </a:endParaRPr>
            </a:p>
          </p:txBody>
        </p:sp>
        <p:sp>
          <p:nvSpPr>
            <p:cNvPr id="33" name="文本框 12"/>
            <p:cNvSpPr>
              <a:spLocks noChangeArrowheads="1"/>
            </p:cNvSpPr>
            <p:nvPr/>
          </p:nvSpPr>
          <p:spPr bwMode="auto">
            <a:xfrm>
              <a:off x="1686435" y="3833362"/>
              <a:ext cx="4089878"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TW" altLang="en-US" sz="1200" dirty="0">
                  <a:latin typeface="微软雅黑" panose="020B0503020204020204" pitchFamily="34" charset="-122"/>
                  <a:ea typeface="微软雅黑" panose="020B0503020204020204" pitchFamily="34" charset="-122"/>
                </a:rPr>
                <a:t>透過</a:t>
              </a:r>
              <a:r>
                <a:rPr lang="en-US" altLang="zh-TW" sz="1200" dirty="0">
                  <a:latin typeface="微软雅黑" panose="020B0503020204020204" pitchFamily="34" charset="-122"/>
                  <a:ea typeface="微软雅黑" panose="020B0503020204020204" pitchFamily="34" charset="-122"/>
                </a:rPr>
                <a:t>DS Global</a:t>
              </a:r>
              <a:r>
                <a:rPr lang="zh-TW" altLang="en-US" sz="1200" dirty="0">
                  <a:latin typeface="微软雅黑" panose="020B0503020204020204" pitchFamily="34" charset="-122"/>
                  <a:ea typeface="微软雅黑" panose="020B0503020204020204" pitchFamily="34" charset="-122"/>
                </a:rPr>
                <a:t>入學者，</a:t>
              </a:r>
              <a:r>
                <a:rPr lang="zh-TW" altLang="en-US" sz="1200" dirty="0">
                  <a:solidFill>
                    <a:srgbClr val="FF0000"/>
                  </a:solidFill>
                  <a:latin typeface="微软雅黑" panose="020B0503020204020204" pitchFamily="34" charset="-122"/>
                  <a:ea typeface="微软雅黑" panose="020B0503020204020204" pitchFamily="34" charset="-122"/>
                </a:rPr>
                <a:t>入學金免費</a:t>
              </a:r>
              <a:r>
                <a:rPr lang="zh-TW" altLang="en-US" sz="1200" dirty="0">
                  <a:latin typeface="微软雅黑" panose="020B0503020204020204" pitchFamily="34" charset="-122"/>
                  <a:ea typeface="微软雅黑" panose="020B0503020204020204" pitchFamily="34" charset="-122"/>
                </a:rPr>
                <a:t>！</a:t>
              </a:r>
              <a:endParaRPr lang="en-US" altLang="zh-TW" sz="1200" dirty="0">
                <a:latin typeface="微软雅黑" panose="020B0503020204020204" pitchFamily="34" charset="-122"/>
                <a:ea typeface="微软雅黑" panose="020B0503020204020204" pitchFamily="34" charset="-122"/>
              </a:endParaRPr>
            </a:p>
            <a:p>
              <a:pPr eaLnBrk="1" hangingPunct="1">
                <a:lnSpc>
                  <a:spcPct val="120000"/>
                </a:lnSpc>
              </a:pPr>
              <a:r>
                <a:rPr lang="zh-TW" altLang="en-US" sz="1200" dirty="0">
                  <a:latin typeface="微软雅黑" panose="020B0503020204020204" pitchFamily="34" charset="-122"/>
                  <a:ea typeface="微软雅黑" panose="020B0503020204020204" pitchFamily="34" charset="-122"/>
                </a:rPr>
                <a:t>註冊再享韓國學生的</a:t>
              </a:r>
              <a:r>
                <a:rPr lang="en-US" altLang="zh-TW" sz="1200" dirty="0">
                  <a:solidFill>
                    <a:srgbClr val="FF0000"/>
                  </a:solidFill>
                  <a:latin typeface="微软雅黑" panose="020B0503020204020204" pitchFamily="34" charset="-122"/>
                  <a:ea typeface="微软雅黑" panose="020B0503020204020204" pitchFamily="34" charset="-122"/>
                </a:rPr>
                <a:t>20%</a:t>
              </a:r>
              <a:r>
                <a:rPr lang="zh-TW" altLang="en-US" sz="1200" dirty="0" smtClean="0">
                  <a:solidFill>
                    <a:srgbClr val="FF0000"/>
                  </a:solidFill>
                  <a:latin typeface="微软雅黑" panose="020B0503020204020204" pitchFamily="34" charset="-122"/>
                  <a:ea typeface="微软雅黑" panose="020B0503020204020204" pitchFamily="34" charset="-122"/>
                </a:rPr>
                <a:t>減免</a:t>
              </a:r>
              <a:endParaRPr lang="en-US" altLang="zh-TW" sz="1200" dirty="0" smtClean="0">
                <a:solidFill>
                  <a:srgbClr val="FF0000"/>
                </a:solidFill>
                <a:latin typeface="微软雅黑" panose="020B0503020204020204" pitchFamily="34" charset="-122"/>
                <a:ea typeface="微软雅黑" panose="020B0503020204020204" pitchFamily="34" charset="-122"/>
              </a:endParaRPr>
            </a:p>
            <a:p>
              <a:pPr eaLnBrk="1" hangingPunct="1">
                <a:lnSpc>
                  <a:spcPct val="120000"/>
                </a:lnSpc>
              </a:pPr>
              <a:r>
                <a:rPr lang="en-US" altLang="zh-TW" sz="1200" dirty="0" smtClean="0">
                  <a:latin typeface="微软雅黑" panose="020B0503020204020204" pitchFamily="34" charset="-122"/>
                  <a:ea typeface="微软雅黑" panose="020B0503020204020204" pitchFamily="34" charset="-122"/>
                </a:rPr>
                <a:t>(</a:t>
              </a:r>
              <a:r>
                <a:rPr lang="zh-TW" altLang="en-US" sz="1200" dirty="0">
                  <a:latin typeface="微软雅黑" panose="020B0503020204020204" pitchFamily="34" charset="-122"/>
                  <a:ea typeface="微软雅黑" panose="020B0503020204020204" pitchFamily="34" charset="-122"/>
                </a:rPr>
                <a:t>約</a:t>
              </a:r>
              <a:r>
                <a:rPr lang="en-US" altLang="ko-KR" sz="1200" dirty="0">
                  <a:latin typeface="微软雅黑" panose="020B0503020204020204" pitchFamily="34" charset="-122"/>
                  <a:ea typeface="微软雅黑" panose="020B0503020204020204" pitchFamily="34" charset="-122"/>
                </a:rPr>
                <a:t>550,000</a:t>
              </a:r>
              <a:r>
                <a:rPr lang="ko-KR" altLang="en-US" sz="1200" dirty="0">
                  <a:latin typeface="微软雅黑" panose="020B0503020204020204" pitchFamily="34" charset="-122"/>
                  <a:ea typeface="微软雅黑" panose="020B0503020204020204" pitchFamily="34" charset="-122"/>
                </a:rPr>
                <a:t> </a:t>
              </a:r>
              <a:r>
                <a:rPr lang="en-US" altLang="ko-KR" sz="1200" dirty="0">
                  <a:latin typeface="微软雅黑" panose="020B0503020204020204" pitchFamily="34" charset="-122"/>
                  <a:ea typeface="微软雅黑" panose="020B0503020204020204" pitchFamily="34" charset="-122"/>
                </a:rPr>
                <a:t>~ 640,000</a:t>
              </a:r>
              <a:r>
                <a:rPr lang="zh-TW" altLang="en-US" sz="1200" dirty="0">
                  <a:latin typeface="微软雅黑" panose="020B0503020204020204" pitchFamily="34" charset="-122"/>
                  <a:ea typeface="微软雅黑" panose="020B0503020204020204" pitchFamily="34" charset="-122"/>
                </a:rPr>
                <a:t>韓元</a:t>
              </a:r>
              <a:r>
                <a:rPr lang="en-US" altLang="zh-TW" sz="1200" dirty="0">
                  <a:latin typeface="微软雅黑" panose="020B0503020204020204" pitchFamily="34" charset="-122"/>
                  <a:ea typeface="微软雅黑" panose="020B0503020204020204" pitchFamily="34" charset="-122"/>
                </a:rPr>
                <a:t>)</a:t>
              </a:r>
            </a:p>
            <a:p>
              <a:pPr eaLnBrk="1" hangingPunct="1">
                <a:lnSpc>
                  <a:spcPct val="120000"/>
                </a:lnSpc>
              </a:pPr>
              <a:r>
                <a:rPr lang="zh-TW" altLang="en-US" sz="1200" dirty="0">
                  <a:latin typeface="微软雅黑" panose="020B0503020204020204" pitchFamily="34" charset="-122"/>
                  <a:ea typeface="微软雅黑" panose="020B0503020204020204" pitchFamily="34" charset="-122"/>
                </a:rPr>
                <a:t>並享有代辦費</a:t>
              </a:r>
              <a:r>
                <a:rPr lang="en-US" altLang="zh-TW" sz="1200" dirty="0">
                  <a:solidFill>
                    <a:srgbClr val="FF0000"/>
                  </a:solidFill>
                  <a:latin typeface="微软雅黑" panose="020B0503020204020204" pitchFamily="34" charset="-122"/>
                  <a:ea typeface="微软雅黑" panose="020B0503020204020204" pitchFamily="34" charset="-122"/>
                </a:rPr>
                <a:t>8</a:t>
              </a:r>
              <a:r>
                <a:rPr lang="zh-TW" altLang="en-US" sz="1200" dirty="0">
                  <a:solidFill>
                    <a:srgbClr val="FF0000"/>
                  </a:solidFill>
                  <a:latin typeface="微软雅黑" panose="020B0503020204020204" pitchFamily="34" charset="-122"/>
                  <a:ea typeface="微软雅黑" panose="020B0503020204020204" pitchFamily="34" charset="-122"/>
                </a:rPr>
                <a:t>折</a:t>
              </a:r>
              <a:r>
                <a:rPr lang="zh-TW" altLang="en-US" sz="1200" dirty="0">
                  <a:latin typeface="微软雅黑" panose="020B0503020204020204" pitchFamily="34" charset="-122"/>
                  <a:ea typeface="微软雅黑" panose="020B0503020204020204" pitchFamily="34" charset="-122"/>
                </a:rPr>
                <a:t>，線上韓語課程費</a:t>
              </a:r>
              <a:r>
                <a:rPr lang="en-US" altLang="zh-TW" sz="1200" dirty="0">
                  <a:solidFill>
                    <a:srgbClr val="FF0000"/>
                  </a:solidFill>
                  <a:latin typeface="微软雅黑" panose="020B0503020204020204" pitchFamily="34" charset="-122"/>
                  <a:ea typeface="微软雅黑" panose="020B0503020204020204" pitchFamily="34" charset="-122"/>
                </a:rPr>
                <a:t>9</a:t>
              </a:r>
              <a:r>
                <a:rPr lang="zh-TW" altLang="en-US" sz="1200" dirty="0">
                  <a:solidFill>
                    <a:srgbClr val="FF0000"/>
                  </a:solidFill>
                  <a:latin typeface="微软雅黑" panose="020B0503020204020204" pitchFamily="34" charset="-122"/>
                  <a:ea typeface="微软雅黑" panose="020B0503020204020204" pitchFamily="34" charset="-122"/>
                </a:rPr>
                <a:t>折</a:t>
              </a:r>
              <a:r>
                <a:rPr lang="zh-TW" altLang="en-US" sz="1200" dirty="0">
                  <a:latin typeface="微软雅黑" panose="020B0503020204020204" pitchFamily="34" charset="-122"/>
                  <a:ea typeface="微软雅黑" panose="020B0503020204020204" pitchFamily="34" charset="-122"/>
                </a:rPr>
                <a:t>優惠</a:t>
              </a:r>
              <a:endParaRPr lang="en-US" altLang="zh-TW" sz="1200" dirty="0">
                <a:latin typeface="微软雅黑" panose="020B0503020204020204" pitchFamily="34" charset="-122"/>
                <a:ea typeface="微软雅黑" panose="020B0503020204020204" pitchFamily="34" charset="-122"/>
              </a:endParaRPr>
            </a:p>
          </p:txBody>
        </p:sp>
        <p:sp>
          <p:nvSpPr>
            <p:cNvPr id="34" name="文本框 12"/>
            <p:cNvSpPr>
              <a:spLocks noChangeArrowheads="1"/>
            </p:cNvSpPr>
            <p:nvPr/>
          </p:nvSpPr>
          <p:spPr bwMode="auto">
            <a:xfrm>
              <a:off x="390180" y="3878081"/>
              <a:ext cx="1265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4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費用</a:t>
              </a:r>
              <a:endParaRPr lang="zh-TW"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 name="Picture 2" descr="UI | 대학상징 | 대학안내 | 감동+대학 경인여자대학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144" y="1515535"/>
            <a:ext cx="1980000" cy="342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92415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2"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a:grpSpLocks/>
          </p:cNvGrpSpPr>
          <p:nvPr/>
        </p:nvGrpSpPr>
        <p:grpSpPr bwMode="auto">
          <a:xfrm>
            <a:off x="0" y="2821494"/>
            <a:ext cx="342900" cy="257175"/>
            <a:chOff x="0" y="0"/>
            <a:chExt cx="457201" cy="285750"/>
          </a:xfrm>
          <a:solidFill>
            <a:srgbClr val="FFC000"/>
          </a:solidFill>
        </p:grpSpPr>
        <p:sp>
          <p:nvSpPr>
            <p:cNvPr id="9" name="矩形 8"/>
            <p:cNvSpPr>
              <a:spLocks noChangeArrowheads="1"/>
            </p:cNvSpPr>
            <p:nvPr/>
          </p:nvSpPr>
          <p:spPr bwMode="auto">
            <a:xfrm>
              <a:off x="0" y="0"/>
              <a:ext cx="342900"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 name="矩形 9"/>
            <p:cNvSpPr>
              <a:spLocks noChangeArrowheads="1"/>
            </p:cNvSpPr>
            <p:nvPr/>
          </p:nvSpPr>
          <p:spPr bwMode="auto">
            <a:xfrm>
              <a:off x="381000" y="0"/>
              <a:ext cx="76201"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1" name="文本框 10"/>
          <p:cNvSpPr txBox="1">
            <a:spLocks noChangeArrowheads="1"/>
          </p:cNvSpPr>
          <p:nvPr/>
        </p:nvSpPr>
        <p:spPr bwMode="auto">
          <a:xfrm>
            <a:off x="421481" y="2782644"/>
            <a:ext cx="20764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TW" altLang="en-US" sz="1400" b="1" dirty="0">
                <a:solidFill>
                  <a:srgbClr val="262626"/>
                </a:solidFill>
                <a:latin typeface="微软雅黑" pitchFamily="34" charset="-122"/>
                <a:ea typeface="微软雅黑" pitchFamily="34" charset="-122"/>
              </a:rPr>
              <a:t>宿舍</a:t>
            </a:r>
          </a:p>
        </p:txBody>
      </p:sp>
      <p:sp>
        <p:nvSpPr>
          <p:cNvPr id="2" name="矩形 1"/>
          <p:cNvSpPr/>
          <p:nvPr/>
        </p:nvSpPr>
        <p:spPr>
          <a:xfrm>
            <a:off x="943350" y="3436582"/>
            <a:ext cx="4391357" cy="757130"/>
          </a:xfrm>
          <a:prstGeom prst="rect">
            <a:avLst/>
          </a:prstGeom>
        </p:spPr>
        <p:txBody>
          <a:bodyPr wrap="square">
            <a:spAutoFit/>
          </a:bodyPr>
          <a:lstStyle/>
          <a:p>
            <a:pPr algn="just">
              <a:lnSpc>
                <a:spcPct val="120000"/>
              </a:lnSpc>
            </a:pPr>
            <a:r>
              <a:rPr lang="zh-TW" altLang="en-US" sz="1200" dirty="0" smtClean="0">
                <a:latin typeface="微软雅黑" panose="020B0503020204020204" pitchFamily="34" charset="-122"/>
                <a:ea typeface="微软雅黑" panose="020B0503020204020204" pitchFamily="34" charset="-122"/>
              </a:rPr>
              <a:t>房　間</a:t>
            </a:r>
            <a:r>
              <a:rPr lang="zh-TW" altLang="en-US" sz="1200" dirty="0">
                <a:latin typeface="微软雅黑" panose="020B0503020204020204" pitchFamily="34" charset="-122"/>
                <a:ea typeface="微软雅黑" panose="020B0503020204020204" pitchFamily="34" charset="-122"/>
              </a:rPr>
              <a:t>：</a:t>
            </a:r>
            <a:r>
              <a:rPr lang="en-US" altLang="zh-TW" sz="1200" dirty="0">
                <a:latin typeface="微软雅黑" panose="020B0503020204020204" pitchFamily="34" charset="-122"/>
                <a:ea typeface="微软雅黑" panose="020B0503020204020204" pitchFamily="34" charset="-122"/>
              </a:rPr>
              <a:t>2~3</a:t>
            </a:r>
            <a:r>
              <a:rPr lang="zh-TW" altLang="en-US" sz="1200" dirty="0">
                <a:latin typeface="微软雅黑" panose="020B0503020204020204" pitchFamily="34" charset="-122"/>
                <a:ea typeface="微软雅黑" panose="020B0503020204020204" pitchFamily="34" charset="-122"/>
              </a:rPr>
              <a:t>人一室 </a:t>
            </a:r>
            <a:r>
              <a:rPr lang="en-US" altLang="zh-TW" sz="1200" dirty="0">
                <a:latin typeface="微软雅黑" panose="020B0503020204020204" pitchFamily="34" charset="-122"/>
                <a:ea typeface="微软雅黑" panose="020B0503020204020204" pitchFamily="34" charset="-122"/>
              </a:rPr>
              <a:t>/ </a:t>
            </a:r>
            <a:r>
              <a:rPr lang="zh-TW" altLang="en-US" sz="1200" dirty="0">
                <a:latin typeface="微软雅黑" panose="020B0503020204020204" pitchFamily="34" charset="-122"/>
                <a:ea typeface="微软雅黑" panose="020B0503020204020204" pitchFamily="34" charset="-122"/>
              </a:rPr>
              <a:t>每月</a:t>
            </a:r>
            <a:r>
              <a:rPr lang="en-US" altLang="zh-TW" sz="1200" dirty="0">
                <a:latin typeface="微软雅黑" panose="020B0503020204020204" pitchFamily="34" charset="-122"/>
                <a:ea typeface="微软雅黑" panose="020B0503020204020204" pitchFamily="34" charset="-122"/>
              </a:rPr>
              <a:t>20</a:t>
            </a:r>
            <a:r>
              <a:rPr lang="zh-TW" altLang="en-US" sz="1200" dirty="0">
                <a:latin typeface="微软雅黑" panose="020B0503020204020204" pitchFamily="34" charset="-122"/>
                <a:ea typeface="微软雅黑" panose="020B0503020204020204" pitchFamily="34" charset="-122"/>
              </a:rPr>
              <a:t>萬韓元 </a:t>
            </a:r>
            <a:r>
              <a:rPr lang="en-US" altLang="zh-TW" sz="1200" dirty="0">
                <a:latin typeface="微软雅黑" panose="020B0503020204020204" pitchFamily="34" charset="-122"/>
                <a:ea typeface="微软雅黑" panose="020B0503020204020204" pitchFamily="34" charset="-122"/>
              </a:rPr>
              <a:t>(</a:t>
            </a:r>
            <a:r>
              <a:rPr lang="zh-TW" altLang="en-US" sz="1200" dirty="0">
                <a:latin typeface="微软雅黑" panose="020B0503020204020204" pitchFamily="34" charset="-122"/>
                <a:ea typeface="微软雅黑" panose="020B0503020204020204" pitchFamily="34" charset="-122"/>
              </a:rPr>
              <a:t>不需繳交其他管理費等</a:t>
            </a:r>
            <a:r>
              <a:rPr lang="en-US" altLang="zh-TW" sz="1200" dirty="0" smtClean="0">
                <a:latin typeface="微软雅黑" panose="020B0503020204020204" pitchFamily="34" charset="-122"/>
                <a:ea typeface="微软雅黑" panose="020B0503020204020204" pitchFamily="34" charset="-122"/>
              </a:rPr>
              <a:t>)</a:t>
            </a:r>
          </a:p>
          <a:p>
            <a:pPr algn="just">
              <a:lnSpc>
                <a:spcPct val="120000"/>
              </a:lnSpc>
            </a:pPr>
            <a:r>
              <a:rPr lang="zh-TW" altLang="en-US" sz="1200" dirty="0" smtClean="0">
                <a:latin typeface="微软雅黑" panose="020B0503020204020204" pitchFamily="34" charset="-122"/>
                <a:ea typeface="微软雅黑" panose="020B0503020204020204" pitchFamily="34" charset="-122"/>
              </a:rPr>
              <a:t>契約</a:t>
            </a:r>
            <a:r>
              <a:rPr lang="zh-TW" altLang="en-US" sz="1200" dirty="0">
                <a:latin typeface="微软雅黑" panose="020B0503020204020204" pitchFamily="34" charset="-122"/>
                <a:ea typeface="微软雅黑" panose="020B0503020204020204" pitchFamily="34" charset="-122"/>
              </a:rPr>
              <a:t>時間：最低一個學期</a:t>
            </a:r>
            <a:r>
              <a:rPr lang="en-US" altLang="zh-TW" sz="1200" dirty="0">
                <a:latin typeface="微软雅黑" panose="020B0503020204020204" pitchFamily="34" charset="-122"/>
                <a:ea typeface="微软雅黑" panose="020B0503020204020204" pitchFamily="34" charset="-122"/>
              </a:rPr>
              <a:t>/6</a:t>
            </a:r>
            <a:r>
              <a:rPr lang="zh-TW" altLang="en-US" sz="1200" dirty="0">
                <a:latin typeface="微软雅黑" panose="020B0503020204020204" pitchFamily="34" charset="-122"/>
                <a:ea typeface="微软雅黑" panose="020B0503020204020204" pitchFamily="34" charset="-122"/>
              </a:rPr>
              <a:t>個月 </a:t>
            </a:r>
            <a:r>
              <a:rPr lang="en-US" altLang="zh-TW" sz="1200" dirty="0">
                <a:latin typeface="微软雅黑" panose="020B0503020204020204" pitchFamily="34" charset="-122"/>
                <a:ea typeface="微软雅黑" panose="020B0503020204020204" pitchFamily="34" charset="-122"/>
              </a:rPr>
              <a:t>(</a:t>
            </a:r>
            <a:r>
              <a:rPr lang="zh-TW" altLang="en-US" sz="1200" dirty="0">
                <a:latin typeface="微软雅黑" panose="020B0503020204020204" pitchFamily="34" charset="-122"/>
                <a:ea typeface="微软雅黑" panose="020B0503020204020204" pitchFamily="34" charset="-122"/>
              </a:rPr>
              <a:t>之後可以</a:t>
            </a:r>
            <a:r>
              <a:rPr lang="en-US" altLang="zh-TW" sz="1200" dirty="0">
                <a:latin typeface="微软雅黑" panose="020B0503020204020204" pitchFamily="34" charset="-122"/>
                <a:ea typeface="微软雅黑" panose="020B0503020204020204" pitchFamily="34" charset="-122"/>
              </a:rPr>
              <a:t>3</a:t>
            </a:r>
            <a:r>
              <a:rPr lang="zh-TW" altLang="en-US" sz="1200" dirty="0">
                <a:latin typeface="微软雅黑" panose="020B0503020204020204" pitchFamily="34" charset="-122"/>
                <a:ea typeface="微软雅黑" panose="020B0503020204020204" pitchFamily="34" charset="-122"/>
              </a:rPr>
              <a:t>個月為單位增加</a:t>
            </a:r>
            <a:r>
              <a:rPr lang="en-US" altLang="zh-TW" sz="1200" dirty="0" smtClean="0">
                <a:latin typeface="微软雅黑" panose="020B0503020204020204" pitchFamily="34" charset="-122"/>
                <a:ea typeface="微软雅黑" panose="020B0503020204020204" pitchFamily="34" charset="-122"/>
              </a:rPr>
              <a:t>)</a:t>
            </a:r>
          </a:p>
          <a:p>
            <a:pPr algn="just">
              <a:lnSpc>
                <a:spcPct val="120000"/>
              </a:lnSpc>
            </a:pPr>
            <a:r>
              <a:rPr lang="zh-TW" altLang="en-US" sz="1200" dirty="0" smtClean="0">
                <a:latin typeface="微软雅黑" panose="020B0503020204020204" pitchFamily="34" charset="-122"/>
                <a:ea typeface="微软雅黑" panose="020B0503020204020204" pitchFamily="34" charset="-122"/>
              </a:rPr>
              <a:t>設　施：床、洗衣機、冰箱、衣櫃、簡易料理台、獨立衛浴等</a:t>
            </a:r>
            <a:endParaRPr lang="en-US" altLang="zh-TW" sz="1200" dirty="0" smtClean="0">
              <a:latin typeface="微软雅黑" panose="020B0503020204020204" pitchFamily="34" charset="-122"/>
              <a:ea typeface="微软雅黑" panose="020B0503020204020204" pitchFamily="34" charset="-122"/>
            </a:endParaRPr>
          </a:p>
        </p:txBody>
      </p:sp>
      <p:grpSp>
        <p:nvGrpSpPr>
          <p:cNvPr id="43" name="组合 7"/>
          <p:cNvGrpSpPr>
            <a:grpSpLocks/>
          </p:cNvGrpSpPr>
          <p:nvPr/>
        </p:nvGrpSpPr>
        <p:grpSpPr bwMode="auto">
          <a:xfrm>
            <a:off x="0" y="245270"/>
            <a:ext cx="342900" cy="257175"/>
            <a:chOff x="0" y="0"/>
            <a:chExt cx="457201" cy="285750"/>
          </a:xfrm>
          <a:solidFill>
            <a:srgbClr val="FFC000"/>
          </a:solidFill>
        </p:grpSpPr>
        <p:sp>
          <p:nvSpPr>
            <p:cNvPr id="44" name="矩形 43"/>
            <p:cNvSpPr>
              <a:spLocks noChangeArrowheads="1"/>
            </p:cNvSpPr>
            <p:nvPr/>
          </p:nvSpPr>
          <p:spPr bwMode="auto">
            <a:xfrm>
              <a:off x="0" y="0"/>
              <a:ext cx="342900"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5" name="矩形 44"/>
            <p:cNvSpPr>
              <a:spLocks noChangeArrowheads="1"/>
            </p:cNvSpPr>
            <p:nvPr/>
          </p:nvSpPr>
          <p:spPr bwMode="auto">
            <a:xfrm>
              <a:off x="381000" y="0"/>
              <a:ext cx="76201"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46" name="文本框 10"/>
          <p:cNvSpPr txBox="1">
            <a:spLocks noChangeArrowheads="1"/>
          </p:cNvSpPr>
          <p:nvPr/>
        </p:nvSpPr>
        <p:spPr bwMode="auto">
          <a:xfrm>
            <a:off x="421481" y="206420"/>
            <a:ext cx="20764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TW" altLang="en-US" sz="1400" b="1" dirty="0">
                <a:solidFill>
                  <a:srgbClr val="262626"/>
                </a:solidFill>
                <a:latin typeface="微软雅黑" pitchFamily="34" charset="-122"/>
                <a:ea typeface="微软雅黑" pitchFamily="34" charset="-122"/>
              </a:rPr>
              <a:t>國際教育院介紹</a:t>
            </a:r>
          </a:p>
        </p:txBody>
      </p:sp>
      <p:sp>
        <p:nvSpPr>
          <p:cNvPr id="3" name="矩形 2"/>
          <p:cNvSpPr/>
          <p:nvPr/>
        </p:nvSpPr>
        <p:spPr>
          <a:xfrm>
            <a:off x="734096" y="895396"/>
            <a:ext cx="7888310" cy="1461939"/>
          </a:xfrm>
          <a:prstGeom prst="rect">
            <a:avLst/>
          </a:prstGeom>
        </p:spPr>
        <p:txBody>
          <a:bodyPr wrap="square">
            <a:spAutoFit/>
          </a:bodyPr>
          <a:lstStyle/>
          <a:p>
            <a:r>
              <a:rPr lang="zh-TW" altLang="en-US" sz="1200" dirty="0" smtClean="0">
                <a:latin typeface="微软雅黑" panose="020B0503020204020204" pitchFamily="34" charset="-122"/>
                <a:ea typeface="微软雅黑" panose="020B0503020204020204" pitchFamily="34" charset="-122"/>
              </a:rPr>
              <a:t>“</a:t>
            </a:r>
            <a:r>
              <a:rPr lang="zh-TW" altLang="en-US" sz="1200" dirty="0">
                <a:latin typeface="微软雅黑" panose="020B0503020204020204" pitchFamily="34" charset="-122"/>
                <a:ea typeface="微软雅黑" panose="020B0503020204020204" pitchFamily="34" charset="-122"/>
              </a:rPr>
              <a:t>國際</a:t>
            </a:r>
            <a:r>
              <a:rPr lang="zh-TW" altLang="en-US" sz="1200" dirty="0" smtClean="0">
                <a:latin typeface="微软雅黑" panose="020B0503020204020204" pitchFamily="34" charset="-122"/>
                <a:ea typeface="微软雅黑" panose="020B0503020204020204" pitchFamily="34" charset="-122"/>
              </a:rPr>
              <a:t>教育院</a:t>
            </a:r>
            <a:r>
              <a:rPr lang="zh-TW" altLang="en-US" sz="1200" dirty="0">
                <a:latin typeface="微软雅黑" panose="020B0503020204020204" pitchFamily="34" charset="-122"/>
                <a:ea typeface="微软雅黑" panose="020B0503020204020204" pitchFamily="34" charset="-122"/>
              </a:rPr>
              <a:t>”是2004年成立的專門為外國人提供韓國語教育的敬仁女子大學附屬機構</a:t>
            </a:r>
            <a:r>
              <a:rPr lang="zh-TW" altLang="en-US" sz="1200" dirty="0" smtClean="0">
                <a:latin typeface="微软雅黑" panose="020B0503020204020204" pitchFamily="34" charset="-122"/>
                <a:ea typeface="微软雅黑" panose="020B0503020204020204" pitchFamily="34" charset="-122"/>
              </a:rPr>
              <a:t>，聘請</a:t>
            </a:r>
            <a:r>
              <a:rPr lang="zh-TW" altLang="en-US" sz="1200" dirty="0">
                <a:latin typeface="微软雅黑" panose="020B0503020204020204" pitchFamily="34" charset="-122"/>
                <a:ea typeface="微软雅黑" panose="020B0503020204020204" pitchFamily="34" charset="-122"/>
              </a:rPr>
              <a:t>了多位經驗豐富的韓國語專門講師</a:t>
            </a:r>
            <a:r>
              <a:rPr lang="zh-TW" altLang="en-US" sz="1200" dirty="0" smtClean="0">
                <a:latin typeface="微软雅黑" panose="020B0503020204020204" pitchFamily="34" charset="-122"/>
                <a:ea typeface="微软雅黑" panose="020B0503020204020204" pitchFamily="34" charset="-122"/>
              </a:rPr>
              <a:t>，校</a:t>
            </a:r>
            <a:r>
              <a:rPr lang="zh-TW" altLang="en-US" sz="1200" dirty="0">
                <a:latin typeface="微软雅黑" panose="020B0503020204020204" pitchFamily="34" charset="-122"/>
                <a:ea typeface="微软雅黑" panose="020B0503020204020204" pitchFamily="34" charset="-122"/>
              </a:rPr>
              <a:t>內</a:t>
            </a:r>
            <a:r>
              <a:rPr lang="zh-TW" altLang="en-US" sz="1200" dirty="0" smtClean="0">
                <a:latin typeface="微软雅黑" panose="020B0503020204020204" pitchFamily="34" charset="-122"/>
                <a:ea typeface="微软雅黑" panose="020B0503020204020204" pitchFamily="34" charset="-122"/>
              </a:rPr>
              <a:t>具有</a:t>
            </a:r>
            <a:r>
              <a:rPr lang="zh-TW" altLang="en-US" sz="1200" dirty="0">
                <a:latin typeface="微软雅黑" panose="020B0503020204020204" pitchFamily="34" charset="-122"/>
                <a:ea typeface="微软雅黑" panose="020B0503020204020204" pitchFamily="34" charset="-122"/>
              </a:rPr>
              <a:t>優美的學習環境及完善的教育設施。</a:t>
            </a:r>
            <a:r>
              <a:rPr lang="zh-TW" altLang="en-US" sz="1200" dirty="0" smtClean="0">
                <a:latin typeface="微软雅黑" panose="020B0503020204020204" pitchFamily="34" charset="-122"/>
                <a:ea typeface="微软雅黑" panose="020B0503020204020204" pitchFamily="34" charset="-122"/>
              </a:rPr>
              <a:t>同時，為了</a:t>
            </a:r>
            <a:r>
              <a:rPr lang="zh-TW" altLang="en-US" sz="1200" dirty="0">
                <a:latin typeface="微软雅黑" panose="020B0503020204020204" pitchFamily="34" charset="-122"/>
                <a:ea typeface="微软雅黑" panose="020B0503020204020204" pitchFamily="34" charset="-122"/>
              </a:rPr>
              <a:t>跟上教育開放化的步伐</a:t>
            </a:r>
            <a:r>
              <a:rPr lang="zh-TW" altLang="en-US" sz="1200" dirty="0" smtClean="0">
                <a:latin typeface="微软雅黑" panose="020B0503020204020204" pitchFamily="34" charset="-122"/>
                <a:ea typeface="微软雅黑" panose="020B0503020204020204" pitchFamily="34" charset="-122"/>
              </a:rPr>
              <a:t>，也</a:t>
            </a:r>
            <a:r>
              <a:rPr lang="zh-TW" altLang="en-US" sz="1200" dirty="0">
                <a:latin typeface="微软雅黑" panose="020B0503020204020204" pitchFamily="34" charset="-122"/>
                <a:ea typeface="微软雅黑" panose="020B0503020204020204" pitchFamily="34" charset="-122"/>
              </a:rPr>
              <a:t>與國外友好院校進行交換生項目</a:t>
            </a:r>
            <a:r>
              <a:rPr lang="zh-TW" altLang="en-US" sz="1200" dirty="0" smtClean="0">
                <a:latin typeface="微软雅黑" panose="020B0503020204020204" pitchFamily="34" charset="-122"/>
                <a:ea typeface="微软雅黑" panose="020B0503020204020204" pitchFamily="34" charset="-122"/>
              </a:rPr>
              <a:t>。在</a:t>
            </a:r>
            <a:r>
              <a:rPr lang="zh-TW" altLang="en-US" sz="1200" dirty="0">
                <a:latin typeface="微软雅黑" panose="020B0503020204020204" pitchFamily="34" charset="-122"/>
                <a:ea typeface="微软雅黑" panose="020B0503020204020204" pitchFamily="34" charset="-122"/>
              </a:rPr>
              <a:t>國際教育</a:t>
            </a:r>
            <a:r>
              <a:rPr lang="zh-TW" altLang="en-US" sz="1200" dirty="0" smtClean="0">
                <a:latin typeface="微软雅黑" panose="020B0503020204020204" pitchFamily="34" charset="-122"/>
                <a:ea typeface="微软雅黑" panose="020B0503020204020204" pitchFamily="34" charset="-122"/>
              </a:rPr>
              <a:t>院進行</a:t>
            </a:r>
            <a:r>
              <a:rPr lang="zh-TW" altLang="en-US" sz="1200" dirty="0">
                <a:latin typeface="微软雅黑" panose="020B0503020204020204" pitchFamily="34" charset="-122"/>
                <a:ea typeface="微软雅黑" panose="020B0503020204020204" pitchFamily="34" charset="-122"/>
              </a:rPr>
              <a:t>韓國語學習的同時</a:t>
            </a:r>
            <a:r>
              <a:rPr lang="zh-TW" altLang="en-US" sz="1200" dirty="0" smtClean="0">
                <a:latin typeface="微软雅黑" panose="020B0503020204020204" pitchFamily="34" charset="-122"/>
                <a:ea typeface="微软雅黑" panose="020B0503020204020204" pitchFamily="34" charset="-122"/>
              </a:rPr>
              <a:t>，也給</a:t>
            </a:r>
            <a:r>
              <a:rPr lang="zh-TW" altLang="en-US" sz="1200" dirty="0">
                <a:latin typeface="微软雅黑" panose="020B0503020204020204" pitchFamily="34" charset="-122"/>
                <a:ea typeface="微软雅黑" panose="020B0503020204020204" pitchFamily="34" charset="-122"/>
              </a:rPr>
              <a:t>予</a:t>
            </a:r>
            <a:r>
              <a:rPr lang="zh-TW" altLang="en-US" sz="1200" dirty="0" smtClean="0">
                <a:latin typeface="微软雅黑" panose="020B0503020204020204" pitchFamily="34" charset="-122"/>
                <a:ea typeface="微软雅黑" panose="020B0503020204020204" pitchFamily="34" charset="-122"/>
              </a:rPr>
              <a:t>學生</a:t>
            </a:r>
            <a:r>
              <a:rPr lang="zh-TW" altLang="en-US" sz="1200" dirty="0">
                <a:latin typeface="微软雅黑" panose="020B0503020204020204" pitchFamily="34" charset="-122"/>
                <a:ea typeface="微软雅黑" panose="020B0503020204020204" pitchFamily="34" charset="-122"/>
              </a:rPr>
              <a:t>提供韓國文化</a:t>
            </a:r>
            <a:r>
              <a:rPr lang="zh-TW" altLang="en-US" sz="1200" dirty="0" smtClean="0">
                <a:latin typeface="微软雅黑" panose="020B0503020204020204" pitchFamily="34" charset="-122"/>
                <a:ea typeface="微软雅黑" panose="020B0503020204020204" pitchFamily="34" charset="-122"/>
              </a:rPr>
              <a:t>體驗，以及</a:t>
            </a:r>
            <a:r>
              <a:rPr lang="zh-TW" altLang="en-US" sz="1200" dirty="0">
                <a:latin typeface="微软雅黑" panose="020B0503020204020204" pitchFamily="34" charset="-122"/>
                <a:ea typeface="微软雅黑" panose="020B0503020204020204" pitchFamily="34" charset="-122"/>
              </a:rPr>
              <a:t>在韓國升學的機會與幫助。達到韓國語課程的</a:t>
            </a:r>
            <a:r>
              <a:rPr lang="zh-TW" altLang="en-US" sz="1200" dirty="0" smtClean="0">
                <a:latin typeface="微软雅黑" panose="020B0503020204020204" pitchFamily="34" charset="-122"/>
                <a:ea typeface="微软雅黑" panose="020B0503020204020204" pitchFamily="34" charset="-122"/>
              </a:rPr>
              <a:t>中級水準時</a:t>
            </a:r>
            <a:r>
              <a:rPr lang="zh-TW" altLang="en-US" sz="1200" dirty="0">
                <a:latin typeface="微软雅黑" panose="020B0503020204020204" pitchFamily="34" charset="-122"/>
                <a:ea typeface="微软雅黑" panose="020B0503020204020204" pitchFamily="34" charset="-122"/>
              </a:rPr>
              <a:t>，可自由進行日常對話，達到高級水準時，可以聽大學部課程的內容。我們將通過雄厚的師資力量與獨特的教學方法位外國學生提供各種韓國語教育，幫助同學們實現自己的夢想</a:t>
            </a:r>
            <a:r>
              <a:rPr lang="zh-TW" altLang="en-US" sz="1200" dirty="0" smtClean="0">
                <a:latin typeface="微软雅黑" panose="020B0503020204020204" pitchFamily="34" charset="-122"/>
                <a:ea typeface="微软雅黑" panose="020B0503020204020204" pitchFamily="34" charset="-122"/>
              </a:rPr>
              <a:t>。</a:t>
            </a:r>
            <a:endParaRPr lang="en-US" altLang="zh-TW" sz="1200" dirty="0" smtClean="0">
              <a:latin typeface="微软雅黑" panose="020B0503020204020204" pitchFamily="34" charset="-122"/>
              <a:ea typeface="微软雅黑" panose="020B0503020204020204" pitchFamily="34" charset="-122"/>
            </a:endParaRPr>
          </a:p>
          <a:p>
            <a:r>
              <a:rPr lang="zh-TW" altLang="en-US" sz="500" dirty="0">
                <a:latin typeface="微软雅黑" panose="020B0503020204020204" pitchFamily="34" charset="-122"/>
                <a:ea typeface="微软雅黑" panose="020B0503020204020204" pitchFamily="34" charset="-122"/>
              </a:rPr>
              <a:t>　</a:t>
            </a:r>
            <a:r>
              <a:rPr lang="zh-TW" altLang="en-US" sz="500" dirty="0" smtClean="0">
                <a:latin typeface="微软雅黑" panose="020B0503020204020204" pitchFamily="34" charset="-122"/>
                <a:ea typeface="微软雅黑" panose="020B0503020204020204" pitchFamily="34" charset="-122"/>
              </a:rPr>
              <a:t>　</a:t>
            </a:r>
            <a:endParaRPr lang="en-US" altLang="zh-TW" sz="500" dirty="0">
              <a:latin typeface="微软雅黑" panose="020B0503020204020204" pitchFamily="34" charset="-122"/>
              <a:ea typeface="微软雅黑" panose="020B0503020204020204" pitchFamily="34" charset="-122"/>
            </a:endParaRPr>
          </a:p>
          <a:p>
            <a:r>
              <a:rPr lang="zh-TW" altLang="en-US" sz="1200" dirty="0" smtClean="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學</a:t>
            </a:r>
            <a:r>
              <a:rPr lang="zh-TW" altLang="en-US" sz="12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系交流：導師</a:t>
            </a:r>
            <a:r>
              <a:rPr lang="en-US" altLang="zh-TW" sz="12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學員交流活動、教授</a:t>
            </a:r>
            <a:r>
              <a:rPr lang="en-US" altLang="zh-TW" sz="12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2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學生座談會中文及日文社團、觀光旅遊翻譯導遊資格證社團等</a:t>
            </a:r>
            <a:endParaRPr lang="en-US" altLang="zh-TW" sz="12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a:p>
            <a:r>
              <a:rPr lang="zh-TW" altLang="en-US" sz="12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國際交流院：各種留學生韓國文化體驗</a:t>
            </a:r>
            <a:endParaRPr lang="en-US" altLang="zh-TW" sz="12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群組 3"/>
          <p:cNvGrpSpPr/>
          <p:nvPr/>
        </p:nvGrpSpPr>
        <p:grpSpPr>
          <a:xfrm>
            <a:off x="5835890" y="2606958"/>
            <a:ext cx="2491681" cy="2167516"/>
            <a:chOff x="6191886" y="2597834"/>
            <a:chExt cx="2548256" cy="2261450"/>
          </a:xfrm>
        </p:grpSpPr>
        <p:pic>
          <p:nvPicPr>
            <p:cNvPr id="2050" name="Picture 2" descr="https://lh6.googleusercontent.com/4cF60_ZFF5yJyJOHVx7rWOwrX6c_oQzYlBXgP_qMuRGAUz4mEnumuUZgtilQz80y-GNVwFC3dwgrOcPR4a9aIy7QOgafIQhbd2gkIN4OfniVPyC9N5D2SBk930u93r4u7_0pZtdz"/>
            <p:cNvPicPr>
              <a:picLocks noChangeAspect="1" noChangeArrowheads="1"/>
            </p:cNvPicPr>
            <p:nvPr/>
          </p:nvPicPr>
          <p:blipFill rotWithShape="1">
            <a:blip r:embed="rId2">
              <a:extLst>
                <a:ext uri="{28A0092B-C50C-407E-A947-70E740481C1C}">
                  <a14:useLocalDpi xmlns:a14="http://schemas.microsoft.com/office/drawing/2010/main" val="0"/>
                </a:ext>
              </a:extLst>
            </a:blip>
            <a:srcRect t="-1" r="51022" b="-2229"/>
            <a:stretch/>
          </p:blipFill>
          <p:spPr bwMode="auto">
            <a:xfrm>
              <a:off x="6192967" y="3739488"/>
              <a:ext cx="2547175" cy="11197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052" name="Picture 4" descr="https://lh6.googleusercontent.com/4cF60_ZFF5yJyJOHVx7rWOwrX6c_oQzYlBXgP_qMuRGAUz4mEnumuUZgtilQz80y-GNVwFC3dwgrOcPR4a9aIy7QOgafIQhbd2gkIN4OfniVPyC9N5D2SBk930u93r4u7_0pZtdz"/>
            <p:cNvPicPr>
              <a:picLocks noChangeAspect="1" noChangeArrowheads="1"/>
            </p:cNvPicPr>
            <p:nvPr/>
          </p:nvPicPr>
          <p:blipFill rotWithShape="1">
            <a:blip r:embed="rId2">
              <a:extLst>
                <a:ext uri="{28A0092B-C50C-407E-A947-70E740481C1C}">
                  <a14:useLocalDpi xmlns:a14="http://schemas.microsoft.com/office/drawing/2010/main" val="0"/>
                </a:ext>
              </a:extLst>
            </a:blip>
            <a:srcRect l="51001" t="1" b="840"/>
            <a:stretch/>
          </p:blipFill>
          <p:spPr bwMode="auto">
            <a:xfrm>
              <a:off x="6191886" y="2597834"/>
              <a:ext cx="2548256" cy="10861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spTree>
    <p:extLst>
      <p:ext uri="{BB962C8B-B14F-4D97-AF65-F5344CB8AC3E}">
        <p14:creationId xmlns:p14="http://schemas.microsoft.com/office/powerpoint/2010/main" val="20553425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500"/>
                                        <p:tgtEl>
                                          <p:spTgt spid="46"/>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46"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a:grpSpLocks/>
          </p:cNvGrpSpPr>
          <p:nvPr/>
        </p:nvGrpSpPr>
        <p:grpSpPr bwMode="auto">
          <a:xfrm>
            <a:off x="0" y="245270"/>
            <a:ext cx="342900" cy="257175"/>
            <a:chOff x="0" y="0"/>
            <a:chExt cx="457201" cy="285750"/>
          </a:xfrm>
          <a:solidFill>
            <a:srgbClr val="FFC000"/>
          </a:solidFill>
        </p:grpSpPr>
        <p:sp>
          <p:nvSpPr>
            <p:cNvPr id="9" name="矩形 8"/>
            <p:cNvSpPr>
              <a:spLocks noChangeArrowheads="1"/>
            </p:cNvSpPr>
            <p:nvPr/>
          </p:nvSpPr>
          <p:spPr bwMode="auto">
            <a:xfrm>
              <a:off x="0" y="0"/>
              <a:ext cx="342900"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 name="矩形 9"/>
            <p:cNvSpPr>
              <a:spLocks noChangeArrowheads="1"/>
            </p:cNvSpPr>
            <p:nvPr/>
          </p:nvSpPr>
          <p:spPr bwMode="auto">
            <a:xfrm>
              <a:off x="381000" y="0"/>
              <a:ext cx="76201"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1" name="文本框 10"/>
          <p:cNvSpPr txBox="1">
            <a:spLocks noChangeArrowheads="1"/>
          </p:cNvSpPr>
          <p:nvPr/>
        </p:nvSpPr>
        <p:spPr bwMode="auto">
          <a:xfrm>
            <a:off x="421481" y="206420"/>
            <a:ext cx="20764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TW" altLang="en-US" sz="1400" b="1" dirty="0" smtClean="0">
                <a:solidFill>
                  <a:srgbClr val="262626"/>
                </a:solidFill>
                <a:latin typeface="微软雅黑" pitchFamily="34" charset="-122"/>
                <a:ea typeface="微软雅黑" pitchFamily="34" charset="-122"/>
              </a:rPr>
              <a:t>招生</a:t>
            </a:r>
            <a:r>
              <a:rPr lang="zh-TW" altLang="en-US" sz="1400" b="1" dirty="0">
                <a:solidFill>
                  <a:srgbClr val="262626"/>
                </a:solidFill>
                <a:latin typeface="微软雅黑" pitchFamily="34" charset="-122"/>
                <a:ea typeface="微软雅黑" pitchFamily="34" charset="-122"/>
              </a:rPr>
              <a:t>科系</a:t>
            </a:r>
          </a:p>
        </p:txBody>
      </p:sp>
      <p:sp>
        <p:nvSpPr>
          <p:cNvPr id="15" name="圆角矩形 13"/>
          <p:cNvSpPr>
            <a:spLocks noChangeArrowheads="1"/>
          </p:cNvSpPr>
          <p:nvPr/>
        </p:nvSpPr>
        <p:spPr bwMode="auto">
          <a:xfrm>
            <a:off x="2822609" y="965721"/>
            <a:ext cx="2062006" cy="664430"/>
          </a:xfrm>
          <a:prstGeom prst="roundRect">
            <a:avLst>
              <a:gd name="adj" fmla="val 50000"/>
            </a:avLst>
          </a:prstGeom>
          <a:solidFill>
            <a:srgbClr val="FFC000"/>
          </a:solidFill>
          <a:ln>
            <a:noFil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574">
              <a:solidFill>
                <a:srgbClr val="FFFFFF"/>
              </a:solidFill>
              <a:latin typeface="Calibri" panose="020F0502020204030204" pitchFamily="34" charset="0"/>
              <a:sym typeface="Calibri" panose="020F0502020204030204" pitchFamily="34" charset="0"/>
            </a:endParaRPr>
          </a:p>
        </p:txBody>
      </p:sp>
      <p:sp>
        <p:nvSpPr>
          <p:cNvPr id="25" name="文本框 12"/>
          <p:cNvSpPr>
            <a:spLocks noChangeArrowheads="1"/>
          </p:cNvSpPr>
          <p:nvPr/>
        </p:nvSpPr>
        <p:spPr bwMode="auto">
          <a:xfrm>
            <a:off x="2857119" y="1048704"/>
            <a:ext cx="202749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TW"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國際觀光系</a:t>
            </a:r>
            <a:r>
              <a:rPr lang="en-US" altLang="zh-TW" sz="1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TW" altLang="en-US" sz="1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兩年制</a:t>
            </a:r>
            <a:r>
              <a:rPr lang="en-US" altLang="zh-TW" sz="1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ko-KR" sz="1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ko-KR" altLang="en-US" sz="12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글로벌관광서비스과</a:t>
            </a:r>
            <a:endParaRPr lang="zh-TW" altLang="en-US" sz="12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矩形 1"/>
          <p:cNvSpPr/>
          <p:nvPr/>
        </p:nvSpPr>
        <p:spPr>
          <a:xfrm>
            <a:off x="1139486" y="1759330"/>
            <a:ext cx="5589725" cy="1865126"/>
          </a:xfrm>
          <a:prstGeom prst="rect">
            <a:avLst/>
          </a:prstGeom>
        </p:spPr>
        <p:txBody>
          <a:bodyPr wrap="square" numCol="1">
            <a:spAutoFit/>
          </a:bodyPr>
          <a:lstStyle/>
          <a:p>
            <a:pPr algn="just">
              <a:lnSpc>
                <a:spcPct val="120000"/>
              </a:lnSpc>
            </a:pPr>
            <a:r>
              <a:rPr lang="zh-TW" altLang="en-US" sz="1200" dirty="0">
                <a:latin typeface="微软雅黑" panose="020B0503020204020204" pitchFamily="34" charset="-122"/>
                <a:ea typeface="微软雅黑" panose="020B0503020204020204" pitchFamily="34" charset="-122"/>
              </a:rPr>
              <a:t>學科遠景</a:t>
            </a:r>
            <a:r>
              <a:rPr lang="zh-TW" altLang="en-US" sz="1200" dirty="0" smtClean="0">
                <a:latin typeface="微软雅黑" panose="020B0503020204020204" pitchFamily="34" charset="-122"/>
                <a:ea typeface="微软雅黑" panose="020B0503020204020204" pitchFamily="34" charset="-122"/>
              </a:rPr>
              <a:t>：成為</a:t>
            </a:r>
            <a:r>
              <a:rPr lang="zh-TW" altLang="en-US" sz="1200" dirty="0">
                <a:latin typeface="微软雅黑" panose="020B0503020204020204" pitchFamily="34" charset="-122"/>
                <a:ea typeface="微软雅黑" panose="020B0503020204020204" pitchFamily="34" charset="-122"/>
              </a:rPr>
              <a:t>領先全球的服務學科</a:t>
            </a:r>
            <a:endParaRPr lang="en-US" altLang="zh-TW" sz="1200" dirty="0">
              <a:latin typeface="微软雅黑" panose="020B0503020204020204" pitchFamily="34" charset="-122"/>
              <a:ea typeface="微软雅黑" panose="020B0503020204020204" pitchFamily="34" charset="-122"/>
            </a:endParaRPr>
          </a:p>
          <a:p>
            <a:pPr algn="just">
              <a:lnSpc>
                <a:spcPct val="120000"/>
              </a:lnSpc>
            </a:pPr>
            <a:r>
              <a:rPr lang="zh-TW" altLang="en-US" sz="1200" dirty="0">
                <a:latin typeface="微软雅黑" panose="020B0503020204020204" pitchFamily="34" charset="-122"/>
                <a:ea typeface="微软雅黑" panose="020B0503020204020204" pitchFamily="34" charset="-122"/>
              </a:rPr>
              <a:t>教育目標：培養精通外語、兼備國際思維和禮儀、親身實踐關懷和愛的服務人才</a:t>
            </a:r>
            <a:br>
              <a:rPr lang="zh-TW" altLang="en-US" sz="1200" dirty="0">
                <a:latin typeface="微软雅黑" panose="020B0503020204020204" pitchFamily="34" charset="-122"/>
                <a:ea typeface="微软雅黑" panose="020B0503020204020204" pitchFamily="34" charset="-122"/>
              </a:rPr>
            </a:br>
            <a:endParaRPr lang="en-US" altLang="zh-TW" sz="1200" b="1" dirty="0" smtClean="0">
              <a:latin typeface="微软雅黑" panose="020B0503020204020204" pitchFamily="34" charset="-122"/>
              <a:ea typeface="微软雅黑" panose="020B0503020204020204" pitchFamily="34" charset="-122"/>
            </a:endParaRPr>
          </a:p>
          <a:p>
            <a:pPr algn="just">
              <a:lnSpc>
                <a:spcPct val="120000"/>
              </a:lnSpc>
            </a:pPr>
            <a:r>
              <a:rPr lang="zh-TW" altLang="en-US" sz="1200" b="1" dirty="0" smtClean="0">
                <a:latin typeface="微软雅黑" panose="020B0503020204020204" pitchFamily="34" charset="-122"/>
                <a:ea typeface="微软雅黑" panose="020B0503020204020204" pitchFamily="34" charset="-122"/>
              </a:rPr>
              <a:t>外語教育</a:t>
            </a:r>
            <a:endParaRPr lang="en-US" altLang="zh-TW" sz="1200" b="1"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(1)</a:t>
            </a:r>
            <a:r>
              <a:rPr lang="zh-TW" altLang="en-US" sz="1200" dirty="0" smtClean="0">
                <a:latin typeface="微软雅黑" panose="020B0503020204020204" pitchFamily="34" charset="-122"/>
                <a:ea typeface="微软雅黑" panose="020B0503020204020204" pitchFamily="34" charset="-122"/>
              </a:rPr>
              <a:t>中文主修集中班</a:t>
            </a:r>
            <a:endParaRPr lang="en-US" altLang="zh-TW" sz="1200"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(2)</a:t>
            </a:r>
            <a:r>
              <a:rPr lang="zh-TW" altLang="en-US" sz="1200" dirty="0" smtClean="0">
                <a:latin typeface="微软雅黑" panose="020B0503020204020204" pitchFamily="34" charset="-122"/>
                <a:ea typeface="微软雅黑" panose="020B0503020204020204" pitchFamily="34" charset="-122"/>
              </a:rPr>
              <a:t>日文主修集中班</a:t>
            </a:r>
            <a:endParaRPr lang="en-US" altLang="zh-TW" sz="1200"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(3)</a:t>
            </a:r>
            <a:r>
              <a:rPr lang="zh-TW" altLang="en-US" sz="1200" dirty="0" smtClean="0">
                <a:latin typeface="微软雅黑" panose="020B0503020204020204" pitchFamily="34" charset="-122"/>
                <a:ea typeface="微软雅黑" panose="020B0503020204020204" pitchFamily="34" charset="-122"/>
              </a:rPr>
              <a:t>提升英語會話能力共同教科</a:t>
            </a:r>
            <a:endParaRPr lang="en-US" altLang="zh-TW" sz="1200"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(4)</a:t>
            </a:r>
            <a:r>
              <a:rPr lang="zh-TW" altLang="en-US" sz="1200" dirty="0" smtClean="0">
                <a:latin typeface="微软雅黑" panose="020B0503020204020204" pitchFamily="34" charset="-122"/>
                <a:ea typeface="微软雅黑" panose="020B0503020204020204" pitchFamily="34" charset="-122"/>
              </a:rPr>
              <a:t>證照講座</a:t>
            </a:r>
            <a:endParaRPr lang="en-US" altLang="zh-TW" sz="1200" dirty="0" smtClean="0">
              <a:latin typeface="微软雅黑" panose="020B0503020204020204" pitchFamily="34" charset="-122"/>
              <a:ea typeface="微软雅黑" panose="020B0503020204020204" pitchFamily="34" charset="-122"/>
            </a:endParaRPr>
          </a:p>
        </p:txBody>
      </p:sp>
      <p:sp>
        <p:nvSpPr>
          <p:cNvPr id="18" name="矩形 17"/>
          <p:cNvSpPr/>
          <p:nvPr/>
        </p:nvSpPr>
        <p:spPr>
          <a:xfrm>
            <a:off x="3421831" y="1770884"/>
            <a:ext cx="3063877" cy="2308324"/>
          </a:xfrm>
          <a:prstGeom prst="rect">
            <a:avLst/>
          </a:prstGeom>
        </p:spPr>
        <p:txBody>
          <a:bodyPr wrap="square" numCol="1">
            <a:spAutoFit/>
          </a:bodyPr>
          <a:lstStyle/>
          <a:p>
            <a:pPr algn="just">
              <a:lnSpc>
                <a:spcPct val="120000"/>
              </a:lnSpc>
            </a:pPr>
            <a:endParaRPr lang="en-US" altLang="zh-TW" sz="1200" b="1" dirty="0">
              <a:latin typeface="微软雅黑" panose="020B0503020204020204" pitchFamily="34" charset="-122"/>
              <a:ea typeface="微软雅黑" panose="020B0503020204020204" pitchFamily="34" charset="-122"/>
            </a:endParaRPr>
          </a:p>
          <a:p>
            <a:pPr algn="just">
              <a:lnSpc>
                <a:spcPct val="120000"/>
              </a:lnSpc>
            </a:pPr>
            <a:endParaRPr lang="en-US" altLang="zh-TW" sz="1200" b="1" dirty="0" smtClean="0">
              <a:latin typeface="微软雅黑" panose="020B0503020204020204" pitchFamily="34" charset="-122"/>
              <a:ea typeface="微软雅黑" panose="020B0503020204020204" pitchFamily="34" charset="-122"/>
            </a:endParaRPr>
          </a:p>
          <a:p>
            <a:pPr algn="just">
              <a:lnSpc>
                <a:spcPct val="120000"/>
              </a:lnSpc>
            </a:pPr>
            <a:endParaRPr lang="en-US" altLang="zh-TW" sz="1200" b="1" dirty="0" smtClean="0">
              <a:latin typeface="微软雅黑" panose="020B0503020204020204" pitchFamily="34" charset="-122"/>
              <a:ea typeface="微软雅黑" panose="020B0503020204020204" pitchFamily="34" charset="-122"/>
            </a:endParaRPr>
          </a:p>
          <a:p>
            <a:pPr algn="just">
              <a:lnSpc>
                <a:spcPct val="120000"/>
              </a:lnSpc>
            </a:pPr>
            <a:r>
              <a:rPr lang="zh-TW" altLang="en-US" sz="1200" b="1" dirty="0" smtClean="0">
                <a:latin typeface="微软雅黑" panose="020B0503020204020204" pitchFamily="34" charset="-122"/>
                <a:ea typeface="微软雅黑" panose="020B0503020204020204" pitchFamily="34" charset="-122"/>
              </a:rPr>
              <a:t>觀光科實務教育</a:t>
            </a:r>
            <a:endParaRPr lang="en-US" altLang="zh-TW" sz="1200" b="1"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(1)</a:t>
            </a:r>
            <a:r>
              <a:rPr lang="zh-TW" altLang="en-US" sz="1200" dirty="0" smtClean="0">
                <a:latin typeface="微软雅黑" panose="020B0503020204020204" pitchFamily="34" charset="-122"/>
                <a:ea typeface="微软雅黑" panose="020B0503020204020204" pitchFamily="34" charset="-122"/>
              </a:rPr>
              <a:t>主就業領域專業實務教育</a:t>
            </a:r>
            <a:endParaRPr lang="en-US" altLang="zh-TW" sz="1200"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(2)</a:t>
            </a:r>
            <a:r>
              <a:rPr lang="zh-TW" altLang="en-US" sz="1200" dirty="0" smtClean="0">
                <a:latin typeface="微软雅黑" panose="020B0503020204020204" pitchFamily="34" charset="-122"/>
                <a:ea typeface="微软雅黑" panose="020B0503020204020204" pitchFamily="34" charset="-122"/>
              </a:rPr>
              <a:t>主就業領域證照課程</a:t>
            </a:r>
            <a:endParaRPr lang="en-US" altLang="zh-TW" sz="1200"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(3)</a:t>
            </a:r>
            <a:r>
              <a:rPr lang="zh-TW" altLang="en-US" sz="1200" dirty="0" smtClean="0">
                <a:latin typeface="微软雅黑" panose="020B0503020204020204" pitchFamily="34" charset="-122"/>
                <a:ea typeface="微软雅黑" panose="020B0503020204020204" pitchFamily="34" charset="-122"/>
              </a:rPr>
              <a:t>國內現場實習</a:t>
            </a:r>
            <a:endParaRPr lang="en-US" altLang="zh-TW" sz="1200"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(4)</a:t>
            </a:r>
            <a:r>
              <a:rPr lang="zh-TW" altLang="en-US" sz="1200" dirty="0" smtClean="0">
                <a:latin typeface="微软雅黑" panose="020B0503020204020204" pitchFamily="34" charset="-122"/>
                <a:ea typeface="微软雅黑" panose="020B0503020204020204" pitchFamily="34" charset="-122"/>
              </a:rPr>
              <a:t>業師講座</a:t>
            </a:r>
            <a:endParaRPr lang="en-US" altLang="zh-TW" sz="1200"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(5)</a:t>
            </a:r>
            <a:r>
              <a:rPr lang="zh-TW" altLang="en-US" sz="1200" dirty="0" smtClean="0">
                <a:latin typeface="微软雅黑" panose="020B0503020204020204" pitchFamily="34" charset="-122"/>
                <a:ea typeface="微软雅黑" panose="020B0503020204020204" pitchFamily="34" charset="-122"/>
              </a:rPr>
              <a:t>國際禮儀、心態調適等基礎專業科目</a:t>
            </a:r>
            <a:endParaRPr lang="en-US" altLang="zh-TW" sz="1200" dirty="0" smtClean="0">
              <a:latin typeface="微软雅黑" panose="020B0503020204020204" pitchFamily="34" charset="-122"/>
              <a:ea typeface="微软雅黑" panose="020B0503020204020204" pitchFamily="34" charset="-122"/>
            </a:endParaRPr>
          </a:p>
          <a:p>
            <a:pPr algn="just">
              <a:lnSpc>
                <a:spcPct val="120000"/>
              </a:lnSpc>
            </a:pPr>
            <a:r>
              <a:rPr lang="en-US" altLang="zh-TW" sz="1200" dirty="0" smtClean="0">
                <a:latin typeface="微软雅黑" panose="020B0503020204020204" pitchFamily="34" charset="-122"/>
                <a:ea typeface="微软雅黑" panose="020B0503020204020204" pitchFamily="34" charset="-122"/>
              </a:rPr>
              <a:t>(6)</a:t>
            </a:r>
            <a:r>
              <a:rPr lang="zh-TW" altLang="en-US" sz="1200" dirty="0" smtClean="0">
                <a:latin typeface="微软雅黑" panose="020B0503020204020204" pitchFamily="34" charset="-122"/>
                <a:ea typeface="微软雅黑" panose="020B0503020204020204" pitchFamily="34" charset="-122"/>
              </a:rPr>
              <a:t>電子表格程序、廣告企畫書等電腦科目</a:t>
            </a:r>
            <a:endParaRPr lang="en-US" altLang="zh-TW" sz="1200" dirty="0" smtClean="0">
              <a:latin typeface="微软雅黑" panose="020B0503020204020204" pitchFamily="34" charset="-122"/>
              <a:ea typeface="微软雅黑" panose="020B0503020204020204" pitchFamily="34" charset="-122"/>
            </a:endParaRPr>
          </a:p>
        </p:txBody>
      </p:sp>
      <p:grpSp>
        <p:nvGrpSpPr>
          <p:cNvPr id="5" name="群組 4"/>
          <p:cNvGrpSpPr/>
          <p:nvPr/>
        </p:nvGrpSpPr>
        <p:grpSpPr>
          <a:xfrm>
            <a:off x="7034356" y="597605"/>
            <a:ext cx="1620000" cy="3988139"/>
            <a:chOff x="7034356" y="597605"/>
            <a:chExt cx="1620000" cy="3988139"/>
          </a:xfrm>
        </p:grpSpPr>
        <p:pic>
          <p:nvPicPr>
            <p:cNvPr id="3074" name="Picture 2" descr="https://ncms.kiwu.ac.kr/attach/namo/images/000006/20191021163209140_PKLWMM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4356" y="3370744"/>
              <a:ext cx="1620000" cy="121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76" name="Picture 4" descr="未提供相片說明。"/>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4356" y="1974421"/>
              <a:ext cx="1620000" cy="121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80" name="Picture 8" descr="external_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34356" y="597605"/>
              <a:ext cx="1620000" cy="11926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spTree>
    <p:extLst>
      <p:ext uri="{BB962C8B-B14F-4D97-AF65-F5344CB8AC3E}">
        <p14:creationId xmlns:p14="http://schemas.microsoft.com/office/powerpoint/2010/main" val="1857223773"/>
      </p:ext>
    </p:extLst>
  </p:cSld>
  <p:clrMapOvr>
    <a:masterClrMapping/>
  </p:clrMapOvr>
  <mc:AlternateContent xmlns:mc="http://schemas.openxmlformats.org/markup-compatibility/2006" xmlns:p14="http://schemas.microsoft.com/office/powerpoint/2010/main">
    <mc:Choice Requires="p14">
      <p:transition spd="slow">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grpId="0" nodeType="afterEffect">
                                  <p:stCondLst>
                                    <p:cond delay="50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10"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bldLvl="0" animBg="1" autoUpdateAnimBg="0"/>
      <p:bldP spid="25" grpId="0"/>
      <p:bldP spid="2"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a:grpSpLocks/>
          </p:cNvGrpSpPr>
          <p:nvPr/>
        </p:nvGrpSpPr>
        <p:grpSpPr bwMode="auto">
          <a:xfrm>
            <a:off x="0" y="245270"/>
            <a:ext cx="342900" cy="257175"/>
            <a:chOff x="0" y="0"/>
            <a:chExt cx="457201" cy="285750"/>
          </a:xfrm>
          <a:solidFill>
            <a:schemeClr val="accent2">
              <a:lumMod val="60000"/>
              <a:lumOff val="40000"/>
            </a:schemeClr>
          </a:solidFill>
        </p:grpSpPr>
        <p:sp>
          <p:nvSpPr>
            <p:cNvPr id="9" name="矩形 8"/>
            <p:cNvSpPr>
              <a:spLocks noChangeArrowheads="1"/>
            </p:cNvSpPr>
            <p:nvPr/>
          </p:nvSpPr>
          <p:spPr bwMode="auto">
            <a:xfrm>
              <a:off x="0" y="0"/>
              <a:ext cx="342900"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0" name="矩形 9"/>
            <p:cNvSpPr>
              <a:spLocks noChangeArrowheads="1"/>
            </p:cNvSpPr>
            <p:nvPr/>
          </p:nvSpPr>
          <p:spPr bwMode="auto">
            <a:xfrm>
              <a:off x="381000" y="0"/>
              <a:ext cx="76201"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11" name="文本框 10"/>
          <p:cNvSpPr txBox="1">
            <a:spLocks noChangeArrowheads="1"/>
          </p:cNvSpPr>
          <p:nvPr/>
        </p:nvSpPr>
        <p:spPr bwMode="auto">
          <a:xfrm>
            <a:off x="421481" y="206420"/>
            <a:ext cx="20764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TW" altLang="en-US" sz="1400" b="1" dirty="0" smtClean="0">
                <a:solidFill>
                  <a:srgbClr val="262626"/>
                </a:solidFill>
                <a:latin typeface="微软雅黑" pitchFamily="34" charset="-122"/>
                <a:ea typeface="微软雅黑" pitchFamily="34" charset="-122"/>
              </a:rPr>
              <a:t>其他提案</a:t>
            </a:r>
            <a:endParaRPr lang="zh-TW" altLang="en-US" sz="1400" b="1" dirty="0">
              <a:solidFill>
                <a:srgbClr val="262626"/>
              </a:solidFill>
              <a:latin typeface="微软雅黑" pitchFamily="34" charset="-122"/>
              <a:ea typeface="微软雅黑" pitchFamily="34" charset="-122"/>
            </a:endParaRPr>
          </a:p>
        </p:txBody>
      </p:sp>
      <p:sp>
        <p:nvSpPr>
          <p:cNvPr id="3" name="AutoShape 18" descr="1130_東泰高中標誌橫式組合-CMYK.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 name="AutoShape 20" descr="1130_東泰高中標誌橫式組合-CMYK.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67" name="AutoShape 18" descr="1130_東泰高中標誌橫式組合-CMYK.jpg"/>
          <p:cNvSpPr>
            <a:spLocks noChangeAspect="1" noChangeArrowheads="1"/>
          </p:cNvSpPr>
          <p:nvPr/>
        </p:nvSpPr>
        <p:spPr bwMode="auto">
          <a:xfrm>
            <a:off x="287388" y="206979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68" name="AutoShape 20" descr="1130_東泰高中標誌橫式組合-CMYK.jpg"/>
          <p:cNvSpPr>
            <a:spLocks noChangeAspect="1" noChangeArrowheads="1"/>
          </p:cNvSpPr>
          <p:nvPr/>
        </p:nvSpPr>
        <p:spPr bwMode="auto">
          <a:xfrm>
            <a:off x="439788" y="203248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cxnSp>
        <p:nvCxnSpPr>
          <p:cNvPr id="79" name="直接连接符 110"/>
          <p:cNvCxnSpPr/>
          <p:nvPr/>
        </p:nvCxnSpPr>
        <p:spPr>
          <a:xfrm>
            <a:off x="1419202" y="2716918"/>
            <a:ext cx="360000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0" name="矩形 47"/>
          <p:cNvSpPr>
            <a:spLocks noChangeArrowheads="1"/>
          </p:cNvSpPr>
          <p:nvPr/>
        </p:nvSpPr>
        <p:spPr bwMode="auto">
          <a:xfrm>
            <a:off x="1312382" y="2385547"/>
            <a:ext cx="4114906" cy="28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buNone/>
            </a:pPr>
            <a:r>
              <a:rPr lang="zh-TW" altLang="en-US" sz="1400" b="1" dirty="0"/>
              <a:t>線上韓國留學說明會（本公司合作大學）</a:t>
            </a:r>
          </a:p>
        </p:txBody>
      </p:sp>
      <p:cxnSp>
        <p:nvCxnSpPr>
          <p:cNvPr id="36" name="直接连接符 110"/>
          <p:cNvCxnSpPr/>
          <p:nvPr/>
        </p:nvCxnSpPr>
        <p:spPr>
          <a:xfrm>
            <a:off x="1411390" y="3254225"/>
            <a:ext cx="360000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矩形 47"/>
          <p:cNvSpPr>
            <a:spLocks noChangeArrowheads="1"/>
          </p:cNvSpPr>
          <p:nvPr/>
        </p:nvSpPr>
        <p:spPr bwMode="auto">
          <a:xfrm>
            <a:off x="1312382" y="2922854"/>
            <a:ext cx="3509995" cy="28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buNone/>
            </a:pPr>
            <a:r>
              <a:rPr lang="zh-TW" altLang="en-US" sz="1400" b="1" dirty="0"/>
              <a:t>線上韓語</a:t>
            </a:r>
            <a:r>
              <a:rPr lang="zh-TW" altLang="en-US" sz="1400" b="1" dirty="0" smtClean="0"/>
              <a:t>教育優惠（</a:t>
            </a:r>
            <a:r>
              <a:rPr lang="en-US" altLang="zh-TW" sz="1400" b="1" dirty="0"/>
              <a:t>1</a:t>
            </a:r>
            <a:r>
              <a:rPr lang="zh-TW" altLang="en-US" sz="1400" b="1" dirty="0"/>
              <a:t>對</a:t>
            </a:r>
            <a:r>
              <a:rPr lang="en-US" altLang="zh-TW" sz="1400" b="1" dirty="0" smtClean="0"/>
              <a:t>1</a:t>
            </a:r>
            <a:r>
              <a:rPr lang="zh-TW" altLang="en-US" sz="1400" b="1" dirty="0" smtClean="0"/>
              <a:t>、</a:t>
            </a:r>
            <a:r>
              <a:rPr lang="en-US" altLang="zh-TW" sz="1400" b="1" dirty="0" smtClean="0"/>
              <a:t>1</a:t>
            </a:r>
            <a:r>
              <a:rPr lang="zh-TW" altLang="en-US" sz="1400" b="1" dirty="0" smtClean="0"/>
              <a:t>對多）</a:t>
            </a:r>
            <a:endParaRPr lang="zh-TW" altLang="en-US" sz="1400" b="1" dirty="0"/>
          </a:p>
        </p:txBody>
      </p:sp>
      <p:cxnSp>
        <p:nvCxnSpPr>
          <p:cNvPr id="39" name="直接连接符 110"/>
          <p:cNvCxnSpPr/>
          <p:nvPr/>
        </p:nvCxnSpPr>
        <p:spPr>
          <a:xfrm>
            <a:off x="1419202" y="4038113"/>
            <a:ext cx="360000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矩形 47"/>
          <p:cNvSpPr>
            <a:spLocks noChangeArrowheads="1"/>
          </p:cNvSpPr>
          <p:nvPr/>
        </p:nvSpPr>
        <p:spPr bwMode="auto">
          <a:xfrm>
            <a:off x="1312382" y="3449804"/>
            <a:ext cx="5089598" cy="5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buNone/>
            </a:pPr>
            <a:r>
              <a:rPr lang="zh-TW" altLang="en-US" sz="1400" b="1" dirty="0"/>
              <a:t>支援與韓國</a:t>
            </a:r>
            <a:r>
              <a:rPr lang="zh-TW" altLang="en-US" sz="1400" b="1" dirty="0" smtClean="0"/>
              <a:t>學校多種業務</a:t>
            </a:r>
            <a:r>
              <a:rPr lang="zh-TW" altLang="en-US" sz="1400" b="1" dirty="0"/>
              <a:t>交流</a:t>
            </a:r>
            <a:endParaRPr lang="en-US" altLang="zh-TW" sz="1400" b="1" dirty="0" smtClean="0"/>
          </a:p>
          <a:p>
            <a:pPr lvl="0">
              <a:buNone/>
            </a:pPr>
            <a:r>
              <a:rPr lang="en-US" altLang="zh-TW" sz="1400" b="1" dirty="0" smtClean="0"/>
              <a:t>(</a:t>
            </a:r>
            <a:r>
              <a:rPr lang="zh-TW" altLang="en-US" sz="1400" b="1" dirty="0" smtClean="0"/>
              <a:t>締結姊妹校、交換學生、開設語學堂專班等</a:t>
            </a:r>
            <a:r>
              <a:rPr lang="en-US" altLang="zh-TW" sz="1400" b="1" dirty="0" smtClean="0"/>
              <a:t>)</a:t>
            </a:r>
            <a:endParaRPr lang="zh-TW" altLang="zh-TW" sz="1400" b="1" dirty="0"/>
          </a:p>
        </p:txBody>
      </p:sp>
      <p:sp>
        <p:nvSpPr>
          <p:cNvPr id="2" name="矩形 1"/>
          <p:cNvSpPr/>
          <p:nvPr/>
        </p:nvSpPr>
        <p:spPr>
          <a:xfrm>
            <a:off x="953148" y="4341763"/>
            <a:ext cx="5521343" cy="461665"/>
          </a:xfrm>
          <a:prstGeom prst="rect">
            <a:avLst/>
          </a:prstGeom>
        </p:spPr>
        <p:txBody>
          <a:bodyPr wrap="square">
            <a:spAutoFit/>
          </a:bodyPr>
          <a:lstStyle/>
          <a:p>
            <a:pPr marL="285750" indent="-285750">
              <a:buFont typeface="Arial" panose="020B0604020202020204" pitchFamily="34" charset="0"/>
              <a:buChar char="•"/>
            </a:pPr>
            <a:r>
              <a:rPr lang="zh-TW" altLang="en-US" sz="1200" dirty="0" smtClean="0">
                <a:latin typeface="微软雅黑" panose="020B0503020204020204" pitchFamily="34" charset="-122"/>
                <a:ea typeface="微软雅黑" panose="020B0503020204020204" pitchFamily="34" charset="-122"/>
              </a:rPr>
              <a:t>欲</a:t>
            </a:r>
            <a:r>
              <a:rPr lang="zh-TW" altLang="en-US" sz="1200" dirty="0">
                <a:latin typeface="微软雅黑" panose="020B0503020204020204" pitchFamily="34" charset="-122"/>
                <a:ea typeface="微软雅黑" panose="020B0503020204020204" pitchFamily="34" charset="-122"/>
              </a:rPr>
              <a:t>前往韓國留學的學生</a:t>
            </a:r>
            <a:r>
              <a:rPr lang="zh-TW" altLang="en-US" sz="1200" dirty="0" smtClean="0">
                <a:latin typeface="微软雅黑" panose="020B0503020204020204" pitchFamily="34" charset="-122"/>
                <a:ea typeface="微软雅黑" panose="020B0503020204020204" pitchFamily="34" charset="-122"/>
              </a:rPr>
              <a:t>數</a:t>
            </a:r>
            <a:r>
              <a:rPr lang="zh-TW" altLang="en-US" sz="1200" dirty="0">
                <a:latin typeface="微软雅黑" panose="020B0503020204020204" pitchFamily="34" charset="-122"/>
                <a:ea typeface="微软雅黑" panose="020B0503020204020204" pitchFamily="34" charset="-122"/>
              </a:rPr>
              <a:t>較多時</a:t>
            </a:r>
            <a:r>
              <a:rPr lang="zh-TW" altLang="en-US" sz="1200" dirty="0" smtClean="0">
                <a:latin typeface="微软雅黑" panose="020B0503020204020204" pitchFamily="34" charset="-122"/>
                <a:ea typeface="微软雅黑" panose="020B0503020204020204" pitchFamily="34" charset="-122"/>
              </a:rPr>
              <a:t>，</a:t>
            </a:r>
            <a:r>
              <a:rPr lang="zh-TW" altLang="en-US" sz="1200" dirty="0">
                <a:latin typeface="微软雅黑" panose="020B0503020204020204" pitchFamily="34" charset="-122"/>
                <a:ea typeface="微软雅黑" panose="020B0503020204020204" pitchFamily="34" charset="-122"/>
              </a:rPr>
              <a:t>可</a:t>
            </a:r>
            <a:r>
              <a:rPr lang="zh-TW" altLang="en-US" sz="1200" dirty="0" smtClean="0">
                <a:latin typeface="微软雅黑" panose="020B0503020204020204" pitchFamily="34" charset="-122"/>
                <a:ea typeface="微软雅黑" panose="020B0503020204020204" pitchFamily="34" charset="-122"/>
              </a:rPr>
              <a:t>透過</a:t>
            </a:r>
            <a:r>
              <a:rPr lang="zh-TW" altLang="en-US" sz="1200" dirty="0">
                <a:latin typeface="微软雅黑" panose="020B0503020204020204" pitchFamily="34" charset="-122"/>
                <a:ea typeface="微软雅黑" panose="020B0503020204020204" pitchFamily="34" charset="-122"/>
              </a:rPr>
              <a:t>與韓國</a:t>
            </a:r>
            <a:r>
              <a:rPr lang="zh-TW" altLang="en-US" sz="1200" dirty="0" smtClean="0">
                <a:latin typeface="微软雅黑" panose="020B0503020204020204" pitchFamily="34" charset="-122"/>
                <a:ea typeface="微软雅黑" panose="020B0503020204020204" pitchFamily="34" charset="-122"/>
              </a:rPr>
              <a:t>合作學校開設留學</a:t>
            </a:r>
            <a:r>
              <a:rPr lang="zh-TW" altLang="en-US" sz="1200" dirty="0">
                <a:latin typeface="微软雅黑" panose="020B0503020204020204" pitchFamily="34" charset="-122"/>
                <a:ea typeface="微软雅黑" panose="020B0503020204020204" pitchFamily="34" charset="-122"/>
              </a:rPr>
              <a:t>專班</a:t>
            </a:r>
            <a:r>
              <a:rPr lang="zh-TW" altLang="en-US" sz="1200" dirty="0" smtClean="0">
                <a:latin typeface="微软雅黑" panose="020B0503020204020204" pitchFamily="34" charset="-122"/>
                <a:ea typeface="微软雅黑" panose="020B0503020204020204" pitchFamily="34" charset="-122"/>
              </a:rPr>
              <a:t>，</a:t>
            </a:r>
            <a:r>
              <a:rPr lang="en-US" altLang="zh-TW" sz="1200" dirty="0" smtClean="0">
                <a:latin typeface="微软雅黑" panose="020B0503020204020204" pitchFamily="34" charset="-122"/>
                <a:ea typeface="微软雅黑" panose="020B0503020204020204" pitchFamily="34" charset="-122"/>
              </a:rPr>
              <a:t/>
            </a:r>
            <a:br>
              <a:rPr lang="en-US" altLang="zh-TW" sz="1200" dirty="0" smtClean="0">
                <a:latin typeface="微软雅黑" panose="020B0503020204020204" pitchFamily="34" charset="-122"/>
                <a:ea typeface="微软雅黑" panose="020B0503020204020204" pitchFamily="34" charset="-122"/>
              </a:rPr>
            </a:br>
            <a:r>
              <a:rPr lang="zh-TW" altLang="en-US" sz="1200" dirty="0" smtClean="0">
                <a:latin typeface="微软雅黑" panose="020B0503020204020204" pitchFamily="34" charset="-122"/>
                <a:ea typeface="微软雅黑" panose="020B0503020204020204" pitchFamily="34" charset="-122"/>
              </a:rPr>
              <a:t>並</a:t>
            </a:r>
            <a:r>
              <a:rPr lang="zh-TW" altLang="en-US" sz="1200" dirty="0">
                <a:latin typeface="微软雅黑" panose="020B0503020204020204" pitchFamily="34" charset="-122"/>
                <a:ea typeface="微软雅黑" panose="020B0503020204020204" pitchFamily="34" charset="-122"/>
              </a:rPr>
              <a:t>提供</a:t>
            </a:r>
            <a:r>
              <a:rPr lang="zh-TW" altLang="en-US" sz="1200" dirty="0" smtClean="0">
                <a:latin typeface="微软雅黑" panose="020B0503020204020204" pitchFamily="34" charset="-122"/>
                <a:ea typeface="微软雅黑" panose="020B0503020204020204" pitchFamily="34" charset="-122"/>
              </a:rPr>
              <a:t>韓語</a:t>
            </a:r>
            <a:r>
              <a:rPr lang="zh-TW" altLang="en-US" sz="1200" dirty="0">
                <a:latin typeface="微软雅黑" panose="020B0503020204020204" pitchFamily="34" charset="-122"/>
                <a:ea typeface="微软雅黑" panose="020B0503020204020204" pitchFamily="34" charset="-122"/>
              </a:rPr>
              <a:t>教育、科系諮詢、入學後生活小幫手、就業</a:t>
            </a:r>
            <a:r>
              <a:rPr lang="zh-TW" altLang="en-US" sz="1200" dirty="0" smtClean="0">
                <a:latin typeface="微软雅黑" panose="020B0503020204020204" pitchFamily="34" charset="-122"/>
                <a:ea typeface="微软雅黑" panose="020B0503020204020204" pitchFamily="34" charset="-122"/>
              </a:rPr>
              <a:t>商談等</a:t>
            </a:r>
            <a:r>
              <a:rPr lang="zh-TW" altLang="en-US" sz="1200" dirty="0">
                <a:latin typeface="微软雅黑" panose="020B0503020204020204" pitchFamily="34" charset="-122"/>
                <a:ea typeface="微软雅黑" panose="020B0503020204020204" pitchFamily="34" charset="-122"/>
              </a:rPr>
              <a:t>協助。</a:t>
            </a:r>
          </a:p>
        </p:txBody>
      </p:sp>
      <p:grpSp>
        <p:nvGrpSpPr>
          <p:cNvPr id="7" name="群組 6"/>
          <p:cNvGrpSpPr/>
          <p:nvPr/>
        </p:nvGrpSpPr>
        <p:grpSpPr>
          <a:xfrm>
            <a:off x="5464004" y="1829286"/>
            <a:ext cx="2925950" cy="2260012"/>
            <a:chOff x="5896480" y="1714235"/>
            <a:chExt cx="2925950" cy="2260012"/>
          </a:xfrm>
        </p:grpSpPr>
        <p:pic>
          <p:nvPicPr>
            <p:cNvPr id="26" name="圖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0609" y="2354247"/>
              <a:ext cx="2429032" cy="1620000"/>
            </a:xfrm>
            <a:prstGeom prst="rect">
              <a:avLst/>
            </a:prstGeom>
          </p:spPr>
        </p:pic>
        <p:sp>
          <p:nvSpPr>
            <p:cNvPr id="29" name="矩形 28"/>
            <p:cNvSpPr/>
            <p:nvPr/>
          </p:nvSpPr>
          <p:spPr>
            <a:xfrm>
              <a:off x="5896480" y="1714235"/>
              <a:ext cx="2925950" cy="646331"/>
            </a:xfrm>
            <a:prstGeom prst="rect">
              <a:avLst/>
            </a:prstGeom>
          </p:spPr>
          <p:txBody>
            <a:bodyPr wrap="square">
              <a:spAutoFit/>
            </a:bodyPr>
            <a:lstStyle/>
            <a:p>
              <a:r>
                <a:rPr lang="en-US" altLang="zh-TW" sz="1200" b="1" dirty="0" smtClean="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rPr>
                <a:t>2022</a:t>
              </a:r>
              <a:r>
                <a:rPr lang="zh-TW" altLang="en-US" sz="1200" b="1" dirty="0" smtClean="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rPr>
                <a:t>年</a:t>
              </a:r>
              <a:r>
                <a:rPr lang="en-US" altLang="zh-TW" sz="1200" b="1" dirty="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rPr>
                <a:t>10</a:t>
              </a:r>
              <a:r>
                <a:rPr lang="zh-TW" altLang="en-US" sz="1200" b="1" dirty="0" smtClean="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rPr>
                <a:t>月</a:t>
              </a:r>
              <a:endParaRPr lang="en-US" altLang="zh-TW" sz="1200" b="1" dirty="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endParaRPr>
            </a:p>
            <a:p>
              <a:r>
                <a:rPr lang="zh-TW" altLang="en-US" sz="1200" b="1" dirty="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rPr>
                <a:t>韓國斗源工科大學與台灣明新科技</a:t>
              </a:r>
              <a:r>
                <a:rPr lang="zh-TW" altLang="en-US" sz="1200" b="1" dirty="0" smtClean="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rPr>
                <a:t>大學</a:t>
              </a:r>
              <a:endParaRPr lang="en-US" altLang="zh-TW" sz="1200" b="1" dirty="0" smtClean="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endParaRPr>
            </a:p>
            <a:p>
              <a:r>
                <a:rPr lang="zh-TW" altLang="en-US" sz="1200" b="1" dirty="0" smtClean="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rPr>
                <a:t>開設語</a:t>
              </a:r>
              <a:r>
                <a:rPr lang="zh-TW" altLang="en-US" sz="1200" b="1" dirty="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rPr>
                <a:t>學堂專</a:t>
              </a:r>
              <a:r>
                <a:rPr lang="zh-TW" altLang="en-US" sz="1200" b="1" dirty="0" smtClean="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rPr>
                <a:t>班</a:t>
              </a:r>
              <a:endParaRPr lang="en-US" altLang="zh-TW" sz="1200" b="1" dirty="0">
                <a:ln w="9525">
                  <a:solidFill>
                    <a:schemeClr val="bg1"/>
                  </a:solidFill>
                  <a:prstDash val="solid"/>
                </a:ln>
                <a:effectLst>
                  <a:outerShdw blurRad="12700" dist="38100" dir="2700000" algn="tl" rotWithShape="0">
                    <a:schemeClr val="bg1">
                      <a:lumMod val="50000"/>
                    </a:schemeClr>
                  </a:outerShdw>
                </a:effectLst>
                <a:latin typeface="微软雅黑" pitchFamily="34" charset="-122"/>
                <a:ea typeface="微软雅黑" pitchFamily="34" charset="-122"/>
              </a:endParaRPr>
            </a:p>
          </p:txBody>
        </p:sp>
      </p:grpSp>
      <p:grpSp>
        <p:nvGrpSpPr>
          <p:cNvPr id="6" name="群組 5"/>
          <p:cNvGrpSpPr/>
          <p:nvPr/>
        </p:nvGrpSpPr>
        <p:grpSpPr>
          <a:xfrm>
            <a:off x="1140715" y="745551"/>
            <a:ext cx="7213933" cy="717538"/>
            <a:chOff x="1140715" y="745551"/>
            <a:chExt cx="7213933" cy="717538"/>
          </a:xfrm>
        </p:grpSpPr>
        <p:sp>
          <p:nvSpPr>
            <p:cNvPr id="27" name="Rectangle 12"/>
            <p:cNvSpPr/>
            <p:nvPr/>
          </p:nvSpPr>
          <p:spPr bwMode="auto">
            <a:xfrm>
              <a:off x="1145990" y="745551"/>
              <a:ext cx="7208657" cy="717538"/>
            </a:xfrm>
            <a:prstGeom prst="rect">
              <a:avLst/>
            </a:prstGeom>
            <a:solidFill>
              <a:schemeClr val="accent2">
                <a:lumMod val="60000"/>
                <a:lumOff val="40000"/>
              </a:schemeClr>
            </a:solidFill>
            <a:ln w="9525" cap="flat" cmpd="sng" algn="ctr">
              <a:noFill/>
              <a:prstDash val="solid"/>
              <a:headEnd type="none" w="med" len="med"/>
              <a:tailEnd type="none" w="med" len="med"/>
            </a:ln>
            <a:effectLst/>
          </p:spPr>
          <p:txBody>
            <a:bodyPr rot="0" spcFirstLastPara="0" vert="horz" wrap="square" lIns="137166" tIns="68583" rIns="34292" bIns="34292" numCol="1" spcCol="0" rtlCol="0" fromWordArt="0" anchor="t"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marL="0" marR="0" lvl="0" indent="0" algn="l" defTabSz="914363" rtl="0" eaLnBrk="1" fontAlgn="auto" latinLnBrk="0" hangingPunct="1">
                <a:lnSpc>
                  <a:spcPct val="100000"/>
                </a:lnSpc>
                <a:spcBef>
                  <a:spcPts val="0"/>
                </a:spcBef>
                <a:spcAft>
                  <a:spcPts val="450"/>
                </a:spcAft>
                <a:buClrTx/>
                <a:buSzTx/>
                <a:buFontTx/>
                <a:buNone/>
                <a:tabLst/>
                <a:defRPr/>
              </a:pPr>
              <a:endParaRPr kumimoji="0" lang="en-US" sz="2700" b="0" i="0" u="none" strike="noStrike" kern="1200" cap="none" spc="0" normalizeH="0" baseline="0" noProof="0" dirty="0">
                <a:ln>
                  <a:noFill/>
                </a:ln>
                <a:solidFill>
                  <a:srgbClr val="FFFFFF">
                    <a:alpha val="99000"/>
                  </a:srgbClr>
                </a:solidFill>
                <a:effectLst/>
                <a:uLnTx/>
                <a:uFillTx/>
                <a:latin typeface="Segoe UI Light" pitchFamily="34" charset="0"/>
                <a:ea typeface="+mn-ea"/>
                <a:cs typeface="+mn-cs"/>
              </a:endParaRPr>
            </a:p>
          </p:txBody>
        </p:sp>
        <p:sp>
          <p:nvSpPr>
            <p:cNvPr id="30" name="矩形 29"/>
            <p:cNvSpPr/>
            <p:nvPr/>
          </p:nvSpPr>
          <p:spPr>
            <a:xfrm>
              <a:off x="1140715" y="880394"/>
              <a:ext cx="7213933" cy="461665"/>
            </a:xfrm>
            <a:prstGeom prst="rect">
              <a:avLst/>
            </a:prstGeom>
          </p:spPr>
          <p:txBody>
            <a:bodyPr wrap="square">
              <a:spAutoFit/>
            </a:bodyPr>
            <a:lstStyle/>
            <a:p>
              <a:pPr algn="ctr"/>
              <a:r>
                <a:rPr lang="zh-TW" altLang="en-US" sz="1200" dirty="0">
                  <a:solidFill>
                    <a:schemeClr val="bg1"/>
                  </a:solidFill>
                  <a:latin typeface="微软雅黑" panose="020B0503020204020204" pitchFamily="34" charset="-122"/>
                  <a:ea typeface="微软雅黑" panose="020B0503020204020204" pitchFamily="34" charset="-122"/>
                </a:rPr>
                <a:t>深知貴校具備優秀的教學環境及師資，本公司希望與貴校</a:t>
              </a:r>
              <a:r>
                <a:rPr lang="zh-TW" altLang="en-US" sz="1200" dirty="0" smtClean="0">
                  <a:solidFill>
                    <a:schemeClr val="bg1"/>
                  </a:solidFill>
                  <a:latin typeface="微软雅黑" panose="020B0503020204020204" pitchFamily="34" charset="-122"/>
                  <a:ea typeface="微软雅黑" panose="020B0503020204020204" pitchFamily="34" charset="-122"/>
                </a:rPr>
                <a:t>一同</a:t>
              </a:r>
              <a:r>
                <a:rPr lang="zh-TW" altLang="en-US" sz="1200" dirty="0">
                  <a:solidFill>
                    <a:schemeClr val="bg1"/>
                  </a:solidFill>
                  <a:latin typeface="微软雅黑" panose="020B0503020204020204" pitchFamily="34" charset="-122"/>
                  <a:ea typeface="微软雅黑" panose="020B0503020204020204" pitchFamily="34" charset="-122"/>
                </a:rPr>
                <a:t>透過台韓教育</a:t>
              </a:r>
              <a:r>
                <a:rPr lang="zh-TW" altLang="en-US" sz="1200" dirty="0" smtClean="0">
                  <a:solidFill>
                    <a:schemeClr val="bg1"/>
                  </a:solidFill>
                  <a:latin typeface="微软雅黑" panose="020B0503020204020204" pitchFamily="34" charset="-122"/>
                  <a:ea typeface="微软雅黑" panose="020B0503020204020204" pitchFamily="34" charset="-122"/>
                </a:rPr>
                <a:t>交流，</a:t>
              </a:r>
              <a:endParaRPr lang="en-US" altLang="zh-TW" sz="1200" dirty="0" smtClean="0">
                <a:solidFill>
                  <a:schemeClr val="bg1"/>
                </a:solidFill>
                <a:latin typeface="微软雅黑" panose="020B0503020204020204" pitchFamily="34" charset="-122"/>
                <a:ea typeface="微软雅黑" panose="020B0503020204020204" pitchFamily="34" charset="-122"/>
              </a:endParaRPr>
            </a:p>
            <a:p>
              <a:pPr algn="ctr"/>
              <a:r>
                <a:rPr lang="zh-TW" altLang="en-US" sz="1200" dirty="0" smtClean="0">
                  <a:solidFill>
                    <a:schemeClr val="bg1"/>
                  </a:solidFill>
                  <a:latin typeface="微软雅黑" panose="020B0503020204020204" pitchFamily="34" charset="-122"/>
                  <a:ea typeface="微软雅黑" panose="020B0503020204020204" pitchFamily="34" charset="-122"/>
                </a:rPr>
                <a:t>培養更多具備</a:t>
              </a:r>
              <a:r>
                <a:rPr lang="zh-TW" altLang="en-US" sz="1200" dirty="0">
                  <a:solidFill>
                    <a:schemeClr val="bg1"/>
                  </a:solidFill>
                  <a:latin typeface="微软雅黑" panose="020B0503020204020204" pitchFamily="34" charset="-122"/>
                  <a:ea typeface="微软雅黑" panose="020B0503020204020204" pitchFamily="34" charset="-122"/>
                </a:rPr>
                <a:t>國際觀的專門領域人才</a:t>
              </a:r>
              <a:r>
                <a:rPr lang="zh-TW" altLang="en-US" sz="1200" dirty="0" smtClean="0">
                  <a:solidFill>
                    <a:schemeClr val="bg1"/>
                  </a:solidFill>
                  <a:latin typeface="微软雅黑" panose="020B0503020204020204" pitchFamily="34" charset="-122"/>
                  <a:ea typeface="微软雅黑" panose="020B0503020204020204" pitchFamily="34" charset="-122"/>
                </a:rPr>
                <a:t>，並</a:t>
              </a:r>
              <a:r>
                <a:rPr lang="zh-TW" altLang="en-US" sz="1200" dirty="0">
                  <a:solidFill>
                    <a:schemeClr val="bg1"/>
                  </a:solidFill>
                  <a:latin typeface="微软雅黑" panose="020B0503020204020204" pitchFamily="34" charset="-122"/>
                  <a:ea typeface="微软雅黑" panose="020B0503020204020204" pitchFamily="34" charset="-122"/>
                </a:rPr>
                <a:t>締結合作關係</a:t>
              </a:r>
              <a:r>
                <a:rPr lang="zh-TW" altLang="en-US" sz="1200" dirty="0" smtClean="0">
                  <a:solidFill>
                    <a:schemeClr val="bg1"/>
                  </a:solidFill>
                  <a:latin typeface="微软雅黑" panose="020B0503020204020204" pitchFamily="34" charset="-122"/>
                  <a:ea typeface="微软雅黑" panose="020B0503020204020204" pitchFamily="34" charset="-122"/>
                </a:rPr>
                <a:t>，我們將為合作學校提供以下服務。</a:t>
              </a:r>
              <a:endParaRPr lang="zh-TW" altLang="en-US" sz="1200" dirty="0">
                <a:solidFill>
                  <a:schemeClr val="bg1"/>
                </a:solidFill>
                <a:latin typeface="微软雅黑" panose="020B0503020204020204" pitchFamily="34" charset="-122"/>
                <a:ea typeface="微软雅黑" panose="020B0503020204020204" pitchFamily="34" charset="-122"/>
              </a:endParaRPr>
            </a:p>
          </p:txBody>
        </p:sp>
      </p:grpSp>
      <p:sp>
        <p:nvSpPr>
          <p:cNvPr id="32" name="向右箭號 31"/>
          <p:cNvSpPr/>
          <p:nvPr/>
        </p:nvSpPr>
        <p:spPr>
          <a:xfrm>
            <a:off x="837944" y="2410754"/>
            <a:ext cx="431936" cy="282813"/>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向右箭號 32"/>
          <p:cNvSpPr/>
          <p:nvPr/>
        </p:nvSpPr>
        <p:spPr>
          <a:xfrm>
            <a:off x="837944" y="2926346"/>
            <a:ext cx="431936" cy="282813"/>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向右箭號 33"/>
          <p:cNvSpPr/>
          <p:nvPr/>
        </p:nvSpPr>
        <p:spPr>
          <a:xfrm>
            <a:off x="832945" y="3591310"/>
            <a:ext cx="431936" cy="282813"/>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5772332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500"/>
                            </p:stCondLst>
                            <p:childTnLst>
                              <p:par>
                                <p:cTn id="19" presetID="42"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anim calcmode="lin" valueType="num">
                                      <p:cBhvr>
                                        <p:cTn id="22" dur="500" fill="hold"/>
                                        <p:tgtEl>
                                          <p:spTgt spid="32"/>
                                        </p:tgtEl>
                                        <p:attrNameLst>
                                          <p:attrName>ppt_x</p:attrName>
                                        </p:attrNameLst>
                                      </p:cBhvr>
                                      <p:tavLst>
                                        <p:tav tm="0">
                                          <p:val>
                                            <p:strVal val="#ppt_x"/>
                                          </p:val>
                                        </p:tav>
                                        <p:tav tm="100000">
                                          <p:val>
                                            <p:strVal val="#ppt_x"/>
                                          </p:val>
                                        </p:tav>
                                      </p:tavLst>
                                    </p:anim>
                                    <p:anim calcmode="lin" valueType="num">
                                      <p:cBhvr>
                                        <p:cTn id="23" dur="500" fill="hold"/>
                                        <p:tgtEl>
                                          <p:spTgt spid="3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wipe(left)">
                                      <p:cBhvr>
                                        <p:cTn id="27" dur="500"/>
                                        <p:tgtEl>
                                          <p:spTgt spid="7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wipe(left)">
                                      <p:cBhvr>
                                        <p:cTn id="30" dur="500"/>
                                        <p:tgtEl>
                                          <p:spTgt spid="80"/>
                                        </p:tgtEl>
                                      </p:cBhvr>
                                    </p:animEffect>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anim calcmode="lin" valueType="num">
                                      <p:cBhvr>
                                        <p:cTn id="35" dur="500" fill="hold"/>
                                        <p:tgtEl>
                                          <p:spTgt spid="33"/>
                                        </p:tgtEl>
                                        <p:attrNameLst>
                                          <p:attrName>ppt_x</p:attrName>
                                        </p:attrNameLst>
                                      </p:cBhvr>
                                      <p:tavLst>
                                        <p:tav tm="0">
                                          <p:val>
                                            <p:strVal val="#ppt_x"/>
                                          </p:val>
                                        </p:tav>
                                        <p:tav tm="100000">
                                          <p:val>
                                            <p:strVal val="#ppt_x"/>
                                          </p:val>
                                        </p:tav>
                                      </p:tavLst>
                                    </p:anim>
                                    <p:anim calcmode="lin" valueType="num">
                                      <p:cBhvr>
                                        <p:cTn id="36" dur="500" fill="hold"/>
                                        <p:tgtEl>
                                          <p:spTgt spid="33"/>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anim calcmode="lin" valueType="num">
                                      <p:cBhvr>
                                        <p:cTn id="48" dur="500" fill="hold"/>
                                        <p:tgtEl>
                                          <p:spTgt spid="34"/>
                                        </p:tgtEl>
                                        <p:attrNameLst>
                                          <p:attrName>ppt_x</p:attrName>
                                        </p:attrNameLst>
                                      </p:cBhvr>
                                      <p:tavLst>
                                        <p:tav tm="0">
                                          <p:val>
                                            <p:strVal val="#ppt_x"/>
                                          </p:val>
                                        </p:tav>
                                        <p:tav tm="100000">
                                          <p:val>
                                            <p:strVal val="#ppt_x"/>
                                          </p:val>
                                        </p:tav>
                                      </p:tavLst>
                                    </p:anim>
                                    <p:anim calcmode="lin" valueType="num">
                                      <p:cBhvr>
                                        <p:cTn id="49" dur="500" fill="hold"/>
                                        <p:tgtEl>
                                          <p:spTgt spid="34"/>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500"/>
                                        <p:tgtEl>
                                          <p:spTgt spid="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0" grpId="0"/>
      <p:bldP spid="37" grpId="0"/>
      <p:bldP spid="40" grpId="0"/>
      <p:bldP spid="2" grpId="0"/>
      <p:bldP spid="32" grpId="0" animBg="1"/>
      <p:bldP spid="33"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7"/>
          <p:cNvGrpSpPr>
            <a:grpSpLocks/>
          </p:cNvGrpSpPr>
          <p:nvPr/>
        </p:nvGrpSpPr>
        <p:grpSpPr bwMode="auto">
          <a:xfrm>
            <a:off x="0" y="245270"/>
            <a:ext cx="342900" cy="257175"/>
            <a:chOff x="0" y="0"/>
            <a:chExt cx="457201" cy="285750"/>
          </a:xfrm>
          <a:solidFill>
            <a:schemeClr val="accent2">
              <a:lumMod val="60000"/>
              <a:lumOff val="40000"/>
            </a:schemeClr>
          </a:solidFill>
        </p:grpSpPr>
        <p:sp>
          <p:nvSpPr>
            <p:cNvPr id="26" name="矩形 25"/>
            <p:cNvSpPr>
              <a:spLocks noChangeArrowheads="1"/>
            </p:cNvSpPr>
            <p:nvPr/>
          </p:nvSpPr>
          <p:spPr bwMode="auto">
            <a:xfrm>
              <a:off x="0" y="0"/>
              <a:ext cx="342900"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9" name="矩形 28"/>
            <p:cNvSpPr>
              <a:spLocks noChangeArrowheads="1"/>
            </p:cNvSpPr>
            <p:nvPr/>
          </p:nvSpPr>
          <p:spPr bwMode="auto">
            <a:xfrm>
              <a:off x="381000" y="0"/>
              <a:ext cx="76201"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30" name="文本框 10"/>
          <p:cNvSpPr txBox="1">
            <a:spLocks noChangeArrowheads="1"/>
          </p:cNvSpPr>
          <p:nvPr/>
        </p:nvSpPr>
        <p:spPr bwMode="auto">
          <a:xfrm>
            <a:off x="421481" y="206420"/>
            <a:ext cx="2076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TW" altLang="en-US" sz="1400" b="1" dirty="0" smtClean="0">
                <a:solidFill>
                  <a:srgbClr val="262626"/>
                </a:solidFill>
                <a:latin typeface="微软雅黑" pitchFamily="34" charset="-122"/>
                <a:ea typeface="微软雅黑" pitchFamily="34" charset="-122"/>
              </a:rPr>
              <a:t>目前</a:t>
            </a:r>
            <a:r>
              <a:rPr lang="zh-CN" altLang="en-US" sz="1400" b="1" dirty="0" smtClean="0">
                <a:solidFill>
                  <a:srgbClr val="262626"/>
                </a:solidFill>
                <a:latin typeface="微软雅黑" pitchFamily="34" charset="-122"/>
                <a:ea typeface="微软雅黑" pitchFamily="34" charset="-122"/>
              </a:rPr>
              <a:t>合作學校</a:t>
            </a:r>
            <a:endParaRPr lang="en-US" altLang="zh-CN" sz="1400" b="1" dirty="0" smtClean="0">
              <a:solidFill>
                <a:srgbClr val="262626"/>
              </a:solidFill>
              <a:latin typeface="微软雅黑" pitchFamily="34" charset="-122"/>
              <a:ea typeface="微软雅黑" pitchFamily="34" charset="-122"/>
            </a:endParaRPr>
          </a:p>
          <a:p>
            <a:r>
              <a:rPr lang="en-US" altLang="zh-CN" sz="1400" b="1" dirty="0" smtClean="0">
                <a:solidFill>
                  <a:srgbClr val="262626"/>
                </a:solidFill>
                <a:latin typeface="微软雅黑" pitchFamily="34" charset="-122"/>
                <a:ea typeface="微软雅黑" pitchFamily="34" charset="-122"/>
              </a:rPr>
              <a:t>_</a:t>
            </a:r>
            <a:r>
              <a:rPr lang="zh-TW" altLang="en-US" sz="1400" b="1" dirty="0" smtClean="0">
                <a:solidFill>
                  <a:srgbClr val="262626"/>
                </a:solidFill>
                <a:latin typeface="微软雅黑" pitchFamily="34" charset="-122"/>
                <a:ea typeface="微软雅黑" pitchFamily="34" charset="-122"/>
              </a:rPr>
              <a:t>韓</a:t>
            </a:r>
            <a:r>
              <a:rPr lang="zh-TW" altLang="en-US" sz="1400" b="1" dirty="0">
                <a:solidFill>
                  <a:srgbClr val="262626"/>
                </a:solidFill>
                <a:latin typeface="微软雅黑" pitchFamily="34" charset="-122"/>
                <a:ea typeface="微软雅黑" pitchFamily="34" charset="-122"/>
              </a:rPr>
              <a:t>國</a:t>
            </a:r>
            <a:endParaRPr lang="zh-CN" altLang="en-US" sz="1400" b="1" dirty="0">
              <a:solidFill>
                <a:srgbClr val="262626"/>
              </a:solidFill>
              <a:latin typeface="微软雅黑" pitchFamily="34" charset="-122"/>
              <a:ea typeface="微软雅黑" pitchFamily="34" charset="-122"/>
            </a:endParaRPr>
          </a:p>
        </p:txBody>
      </p:sp>
      <p:pic>
        <p:nvPicPr>
          <p:cNvPr id="31" name="Picture 4" descr="https://o.remove.bg/downloads/4307c5f9-58dd-4288-beea-f0f680960c30/cycu-logo-removebg-preview.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073" b="10304"/>
          <a:stretch/>
        </p:blipFill>
        <p:spPr bwMode="auto">
          <a:xfrm>
            <a:off x="1011597" y="3385710"/>
            <a:ext cx="1673630" cy="3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descr="查看來源圖片"/>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8969" y="3385710"/>
            <a:ext cx="1378838" cy="360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0" descr="https://o.remove.bg/downloads/38f74fe2-a0bd-42c5-9b1b-95a83cc2dbd6/Rb9e79f01e2d1711a0f47b9f87d23f33d-removebg-preview.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1178"/>
          <a:stretch/>
        </p:blipFill>
        <p:spPr bwMode="auto">
          <a:xfrm>
            <a:off x="1109259" y="3931344"/>
            <a:ext cx="1074303" cy="720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2" descr="查看來源圖片"/>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5154" y="3931344"/>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4" descr="https://o.remove.bg/downloads/d6773e66-4f3c-4faf-80ad-722207aa4dae/%E6%96%B0%E7%AB%B9%E5%B8%82%E7%A7%81%E7%AB%8B%E4%B8%96%E7%95%8C%E9%AB%98%E7%B4%9A%E4%B8%AD%E5%AD%B8%E6%A0%A1%E5%BE%BD-removebg-preview.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00879" y="3931344"/>
            <a:ext cx="879158" cy="7200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6" descr="查看來源圖片"/>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43605" y="3931344"/>
            <a:ext cx="879837" cy="720000"/>
          </a:xfrm>
          <a:prstGeom prst="rect">
            <a:avLst/>
          </a:prstGeom>
          <a:noFill/>
          <a:extLst>
            <a:ext uri="{909E8E84-426E-40DD-AFC4-6F175D3DCCD1}">
              <a14:hiddenFill xmlns:a14="http://schemas.microsoft.com/office/drawing/2010/main">
                <a:solidFill>
                  <a:srgbClr val="FFFFFF"/>
                </a:solidFill>
              </a14:hiddenFill>
            </a:ext>
          </a:extLst>
        </p:spPr>
      </p:pic>
      <p:sp>
        <p:nvSpPr>
          <p:cNvPr id="43" name="AutoShape 18" descr="1130_東泰高中標誌橫式組合-CMYK.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4" name="AutoShape 20" descr="1130_東泰高中標誌橫式組合-CMYK.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45" name="Picture 22" descr="https://o.remove.bg/downloads/d31595c5-5940-4124-8f1a-5541be82c9d0/a4b05a6cbaa0ebc5c03540673953712b-removebg-preview.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313" b="6443"/>
          <a:stretch/>
        </p:blipFill>
        <p:spPr bwMode="auto">
          <a:xfrm>
            <a:off x="6089259" y="3385710"/>
            <a:ext cx="1735671" cy="360000"/>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组合 7"/>
          <p:cNvGrpSpPr>
            <a:grpSpLocks/>
          </p:cNvGrpSpPr>
          <p:nvPr/>
        </p:nvGrpSpPr>
        <p:grpSpPr bwMode="auto">
          <a:xfrm>
            <a:off x="0" y="2629199"/>
            <a:ext cx="342900" cy="257175"/>
            <a:chOff x="0" y="0"/>
            <a:chExt cx="457201" cy="285750"/>
          </a:xfrm>
          <a:solidFill>
            <a:schemeClr val="accent2">
              <a:lumMod val="60000"/>
              <a:lumOff val="40000"/>
            </a:schemeClr>
          </a:solidFill>
        </p:grpSpPr>
        <p:sp>
          <p:nvSpPr>
            <p:cNvPr id="47" name="矩形 46"/>
            <p:cNvSpPr>
              <a:spLocks noChangeArrowheads="1"/>
            </p:cNvSpPr>
            <p:nvPr/>
          </p:nvSpPr>
          <p:spPr bwMode="auto">
            <a:xfrm>
              <a:off x="0" y="0"/>
              <a:ext cx="342900"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8" name="矩形 47"/>
            <p:cNvSpPr>
              <a:spLocks noChangeArrowheads="1"/>
            </p:cNvSpPr>
            <p:nvPr/>
          </p:nvSpPr>
          <p:spPr bwMode="auto">
            <a:xfrm>
              <a:off x="381000" y="0"/>
              <a:ext cx="76201" cy="285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49" name="文本框 10"/>
          <p:cNvSpPr txBox="1">
            <a:spLocks noChangeArrowheads="1"/>
          </p:cNvSpPr>
          <p:nvPr/>
        </p:nvSpPr>
        <p:spPr bwMode="auto">
          <a:xfrm>
            <a:off x="421481" y="2590349"/>
            <a:ext cx="2076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TW" altLang="en-US" sz="1400" b="1" dirty="0">
                <a:solidFill>
                  <a:srgbClr val="262626"/>
                </a:solidFill>
                <a:latin typeface="微软雅黑" pitchFamily="34" charset="-122"/>
                <a:ea typeface="微软雅黑" pitchFamily="34" charset="-122"/>
              </a:rPr>
              <a:t>目前</a:t>
            </a:r>
            <a:r>
              <a:rPr lang="zh-CN" altLang="en-US" sz="1400" b="1" dirty="0" smtClean="0">
                <a:solidFill>
                  <a:srgbClr val="262626"/>
                </a:solidFill>
                <a:latin typeface="微软雅黑" pitchFamily="34" charset="-122"/>
                <a:ea typeface="微软雅黑" pitchFamily="34" charset="-122"/>
              </a:rPr>
              <a:t>合作學校</a:t>
            </a:r>
            <a:endParaRPr lang="en-US" altLang="zh-CN" sz="1400" b="1" dirty="0" smtClean="0">
              <a:solidFill>
                <a:srgbClr val="262626"/>
              </a:solidFill>
              <a:latin typeface="微软雅黑" pitchFamily="34" charset="-122"/>
              <a:ea typeface="微软雅黑" pitchFamily="34" charset="-122"/>
            </a:endParaRPr>
          </a:p>
          <a:p>
            <a:r>
              <a:rPr lang="en-US" altLang="zh-CN" sz="1400" b="1" dirty="0" smtClean="0">
                <a:solidFill>
                  <a:srgbClr val="262626"/>
                </a:solidFill>
                <a:latin typeface="微软雅黑" pitchFamily="34" charset="-122"/>
                <a:ea typeface="微软雅黑" pitchFamily="34" charset="-122"/>
              </a:rPr>
              <a:t>_</a:t>
            </a:r>
            <a:r>
              <a:rPr lang="zh-TW" altLang="en-US" sz="1400" b="1" dirty="0" smtClean="0">
                <a:solidFill>
                  <a:srgbClr val="262626"/>
                </a:solidFill>
                <a:latin typeface="微软雅黑" pitchFamily="34" charset="-122"/>
                <a:ea typeface="微软雅黑" pitchFamily="34" charset="-122"/>
              </a:rPr>
              <a:t>台灣</a:t>
            </a:r>
            <a:endParaRPr lang="zh-CN" altLang="en-US" sz="1400" b="1" dirty="0">
              <a:solidFill>
                <a:srgbClr val="262626"/>
              </a:solidFill>
              <a:latin typeface="微软雅黑" pitchFamily="34" charset="-122"/>
              <a:ea typeface="微软雅黑" pitchFamily="34" charset="-122"/>
            </a:endParaRPr>
          </a:p>
        </p:txBody>
      </p:sp>
      <p:sp>
        <p:nvSpPr>
          <p:cNvPr id="50" name="矩形 47"/>
          <p:cNvSpPr>
            <a:spLocks noChangeArrowheads="1"/>
          </p:cNvSpPr>
          <p:nvPr/>
        </p:nvSpPr>
        <p:spPr bwMode="auto">
          <a:xfrm>
            <a:off x="1271225" y="1525727"/>
            <a:ext cx="2483629" cy="32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buNone/>
            </a:pPr>
            <a:r>
              <a:rPr lang="zh-TW" altLang="en-US" sz="1400" b="1" dirty="0" smtClean="0">
                <a:solidFill>
                  <a:schemeClr val="bg2">
                    <a:lumMod val="50000"/>
                  </a:schemeClr>
                </a:solidFill>
              </a:rPr>
              <a:t>斗源工科大學</a:t>
            </a:r>
            <a:endParaRPr lang="zh-TW" altLang="en-US" sz="1400" b="1" dirty="0">
              <a:solidFill>
                <a:schemeClr val="bg2">
                  <a:lumMod val="50000"/>
                </a:schemeClr>
              </a:solidFill>
            </a:endParaRPr>
          </a:p>
        </p:txBody>
      </p:sp>
      <p:sp>
        <p:nvSpPr>
          <p:cNvPr id="51" name="矩形 47"/>
          <p:cNvSpPr>
            <a:spLocks noChangeArrowheads="1"/>
          </p:cNvSpPr>
          <p:nvPr/>
        </p:nvSpPr>
        <p:spPr bwMode="auto">
          <a:xfrm>
            <a:off x="3754854" y="1547665"/>
            <a:ext cx="2483629" cy="28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TW" altLang="en-US" sz="1400" b="1" dirty="0">
                <a:solidFill>
                  <a:schemeClr val="bg2">
                    <a:lumMod val="50000"/>
                  </a:schemeClr>
                </a:solidFill>
              </a:rPr>
              <a:t>敬仁女子</a:t>
            </a:r>
            <a:r>
              <a:rPr lang="zh-TW" altLang="en-US" sz="1400" b="1" dirty="0" smtClean="0">
                <a:solidFill>
                  <a:schemeClr val="bg2">
                    <a:lumMod val="50000"/>
                  </a:schemeClr>
                </a:solidFill>
              </a:rPr>
              <a:t>大學</a:t>
            </a:r>
            <a:endParaRPr lang="zh-TW" altLang="en-US" sz="1400" b="1" dirty="0">
              <a:solidFill>
                <a:schemeClr val="bg2">
                  <a:lumMod val="50000"/>
                </a:schemeClr>
              </a:solidFill>
            </a:endParaRPr>
          </a:p>
        </p:txBody>
      </p:sp>
      <p:sp>
        <p:nvSpPr>
          <p:cNvPr id="52" name="矩形 47"/>
          <p:cNvSpPr>
            <a:spLocks noChangeArrowheads="1"/>
          </p:cNvSpPr>
          <p:nvPr/>
        </p:nvSpPr>
        <p:spPr bwMode="auto">
          <a:xfrm>
            <a:off x="6762459" y="1522204"/>
            <a:ext cx="934813" cy="305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buNone/>
            </a:pPr>
            <a:r>
              <a:rPr lang="zh-TW" altLang="en-US" sz="1400" b="1" dirty="0">
                <a:solidFill>
                  <a:schemeClr val="bg2">
                    <a:lumMod val="50000"/>
                  </a:schemeClr>
                </a:solidFill>
              </a:rPr>
              <a:t>研成大學</a:t>
            </a:r>
          </a:p>
        </p:txBody>
      </p:sp>
      <p:pic>
        <p:nvPicPr>
          <p:cNvPr id="53" name="Picture 2" descr="查看來源圖片"/>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1664" y="1173263"/>
            <a:ext cx="1741938" cy="3600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查看來源圖片"/>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449718" y="1200469"/>
            <a:ext cx="16632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6" descr="https://o.remove.bg/downloads/66096347-c7a2-4fad-be74-a6764a90d6be/image-removebg-preview.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21518" y="1173263"/>
            <a:ext cx="1269223" cy="3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936442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fill="hold"/>
                                        <p:tgtEl>
                                          <p:spTgt spid="50"/>
                                        </p:tgtEl>
                                        <p:attrNameLst>
                                          <p:attrName>ppt_x</p:attrName>
                                        </p:attrNameLst>
                                      </p:cBhvr>
                                      <p:tavLst>
                                        <p:tav tm="0">
                                          <p:val>
                                            <p:strVal val="#ppt_x"/>
                                          </p:val>
                                        </p:tav>
                                        <p:tav tm="100000">
                                          <p:val>
                                            <p:strVal val="#ppt_x"/>
                                          </p:val>
                                        </p:tav>
                                      </p:tavLst>
                                    </p:anim>
                                    <p:anim calcmode="lin" valueType="num">
                                      <p:cBhvr additive="base">
                                        <p:cTn id="17" dur="500" fill="hold"/>
                                        <p:tgtEl>
                                          <p:spTgt spid="5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ppt_x"/>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additive="base">
                                        <p:cTn id="24" dur="500" fill="hold"/>
                                        <p:tgtEl>
                                          <p:spTgt spid="52"/>
                                        </p:tgtEl>
                                        <p:attrNameLst>
                                          <p:attrName>ppt_x</p:attrName>
                                        </p:attrNameLst>
                                      </p:cBhvr>
                                      <p:tavLst>
                                        <p:tav tm="0">
                                          <p:val>
                                            <p:strVal val="#ppt_x"/>
                                          </p:val>
                                        </p:tav>
                                        <p:tav tm="100000">
                                          <p:val>
                                            <p:strVal val="#ppt_x"/>
                                          </p:val>
                                        </p:tav>
                                      </p:tavLst>
                                    </p:anim>
                                    <p:anim calcmode="lin" valueType="num">
                                      <p:cBhvr additive="base">
                                        <p:cTn id="25" dur="500" fill="hold"/>
                                        <p:tgtEl>
                                          <p:spTgt spid="5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500" fill="hold"/>
                                        <p:tgtEl>
                                          <p:spTgt spid="53"/>
                                        </p:tgtEl>
                                        <p:attrNameLst>
                                          <p:attrName>ppt_x</p:attrName>
                                        </p:attrNameLst>
                                      </p:cBhvr>
                                      <p:tavLst>
                                        <p:tav tm="0">
                                          <p:val>
                                            <p:strVal val="#ppt_x"/>
                                          </p:val>
                                        </p:tav>
                                        <p:tav tm="100000">
                                          <p:val>
                                            <p:strVal val="#ppt_x"/>
                                          </p:val>
                                        </p:tav>
                                      </p:tavLst>
                                    </p:anim>
                                    <p:anim calcmode="lin" valueType="num">
                                      <p:cBhvr additive="base">
                                        <p:cTn id="29" dur="500" fill="hold"/>
                                        <p:tgtEl>
                                          <p:spTgt spid="5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500" fill="hold"/>
                                        <p:tgtEl>
                                          <p:spTgt spid="54"/>
                                        </p:tgtEl>
                                        <p:attrNameLst>
                                          <p:attrName>ppt_x</p:attrName>
                                        </p:attrNameLst>
                                      </p:cBhvr>
                                      <p:tavLst>
                                        <p:tav tm="0">
                                          <p:val>
                                            <p:strVal val="#ppt_x"/>
                                          </p:val>
                                        </p:tav>
                                        <p:tav tm="100000">
                                          <p:val>
                                            <p:strVal val="#ppt_x"/>
                                          </p:val>
                                        </p:tav>
                                      </p:tavLst>
                                    </p:anim>
                                    <p:anim calcmode="lin" valueType="num">
                                      <p:cBhvr additive="base">
                                        <p:cTn id="33" dur="500" fill="hold"/>
                                        <p:tgtEl>
                                          <p:spTgt spid="5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500" fill="hold"/>
                                        <p:tgtEl>
                                          <p:spTgt spid="55"/>
                                        </p:tgtEl>
                                        <p:attrNameLst>
                                          <p:attrName>ppt_x</p:attrName>
                                        </p:attrNameLst>
                                      </p:cBhvr>
                                      <p:tavLst>
                                        <p:tav tm="0">
                                          <p:val>
                                            <p:strVal val="#ppt_x"/>
                                          </p:val>
                                        </p:tav>
                                        <p:tav tm="100000">
                                          <p:val>
                                            <p:strVal val="#ppt_x"/>
                                          </p:val>
                                        </p:tav>
                                      </p:tavLst>
                                    </p:anim>
                                    <p:anim calcmode="lin" valueType="num">
                                      <p:cBhvr additive="base">
                                        <p:cTn id="37" dur="500" fill="hold"/>
                                        <p:tgtEl>
                                          <p:spTgt spid="55"/>
                                        </p:tgtEl>
                                        <p:attrNameLst>
                                          <p:attrName>ppt_y</p:attrName>
                                        </p:attrNameLst>
                                      </p:cBhvr>
                                      <p:tavLst>
                                        <p:tav tm="0">
                                          <p:val>
                                            <p:strVal val="1+#ppt_h/2"/>
                                          </p:val>
                                        </p:tav>
                                        <p:tav tm="100000">
                                          <p:val>
                                            <p:strVal val="#ppt_y"/>
                                          </p:val>
                                        </p:tav>
                                      </p:tavLst>
                                    </p:anim>
                                  </p:childTnLst>
                                </p:cTn>
                              </p:par>
                            </p:childTnLst>
                          </p:cTn>
                        </p:par>
                        <p:par>
                          <p:cTn id="38" fill="hold">
                            <p:stCondLst>
                              <p:cond delay="1500"/>
                            </p:stCondLst>
                            <p:childTnLst>
                              <p:par>
                                <p:cTn id="39" presetID="2" presetClass="entr" presetSubtype="8"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additive="base">
                                        <p:cTn id="41" dur="500" fill="hold"/>
                                        <p:tgtEl>
                                          <p:spTgt spid="46"/>
                                        </p:tgtEl>
                                        <p:attrNameLst>
                                          <p:attrName>ppt_x</p:attrName>
                                        </p:attrNameLst>
                                      </p:cBhvr>
                                      <p:tavLst>
                                        <p:tav tm="0">
                                          <p:val>
                                            <p:strVal val="0-#ppt_w/2"/>
                                          </p:val>
                                        </p:tav>
                                        <p:tav tm="100000">
                                          <p:val>
                                            <p:strVal val="#ppt_x"/>
                                          </p:val>
                                        </p:tav>
                                      </p:tavLst>
                                    </p:anim>
                                    <p:anim calcmode="lin" valueType="num">
                                      <p:cBhvr additive="base">
                                        <p:cTn id="42" dur="500" fill="hold"/>
                                        <p:tgtEl>
                                          <p:spTgt spid="46"/>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wipe(left)">
                                      <p:cBhvr>
                                        <p:cTn id="46" dur="500"/>
                                        <p:tgtEl>
                                          <p:spTgt spid="49"/>
                                        </p:tgtEl>
                                      </p:cBhvr>
                                    </p:animEffect>
                                  </p:childTnLst>
                                </p:cTn>
                              </p:par>
                            </p:childTnLst>
                          </p:cTn>
                        </p:par>
                        <p:par>
                          <p:cTn id="47" fill="hold">
                            <p:stCondLst>
                              <p:cond delay="2500"/>
                            </p:stCondLst>
                            <p:childTnLst>
                              <p:par>
                                <p:cTn id="48" presetID="2" presetClass="entr" presetSubtype="4" fill="hold"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fill="hold"/>
                                        <p:tgtEl>
                                          <p:spTgt spid="32"/>
                                        </p:tgtEl>
                                        <p:attrNameLst>
                                          <p:attrName>ppt_x</p:attrName>
                                        </p:attrNameLst>
                                      </p:cBhvr>
                                      <p:tavLst>
                                        <p:tav tm="0">
                                          <p:val>
                                            <p:strVal val="#ppt_x"/>
                                          </p:val>
                                        </p:tav>
                                        <p:tav tm="100000">
                                          <p:val>
                                            <p:strVal val="#ppt_x"/>
                                          </p:val>
                                        </p:tav>
                                      </p:tavLst>
                                    </p:anim>
                                    <p:anim calcmode="lin" valueType="num">
                                      <p:cBhvr additive="base">
                                        <p:cTn id="55" dur="500" fill="hold"/>
                                        <p:tgtEl>
                                          <p:spTgt spid="32"/>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fill="hold"/>
                                        <p:tgtEl>
                                          <p:spTgt spid="33"/>
                                        </p:tgtEl>
                                        <p:attrNameLst>
                                          <p:attrName>ppt_x</p:attrName>
                                        </p:attrNameLst>
                                      </p:cBhvr>
                                      <p:tavLst>
                                        <p:tav tm="0">
                                          <p:val>
                                            <p:strVal val="#ppt_x"/>
                                          </p:val>
                                        </p:tav>
                                        <p:tav tm="100000">
                                          <p:val>
                                            <p:strVal val="#ppt_x"/>
                                          </p:val>
                                        </p:tav>
                                      </p:tavLst>
                                    </p:anim>
                                    <p:anim calcmode="lin" valueType="num">
                                      <p:cBhvr additive="base">
                                        <p:cTn id="59" dur="500" fill="hold"/>
                                        <p:tgtEl>
                                          <p:spTgt spid="33"/>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500" fill="hold"/>
                                        <p:tgtEl>
                                          <p:spTgt spid="34"/>
                                        </p:tgtEl>
                                        <p:attrNameLst>
                                          <p:attrName>ppt_x</p:attrName>
                                        </p:attrNameLst>
                                      </p:cBhvr>
                                      <p:tavLst>
                                        <p:tav tm="0">
                                          <p:val>
                                            <p:strVal val="#ppt_x"/>
                                          </p:val>
                                        </p:tav>
                                        <p:tav tm="100000">
                                          <p:val>
                                            <p:strVal val="#ppt_x"/>
                                          </p:val>
                                        </p:tav>
                                      </p:tavLst>
                                    </p:anim>
                                    <p:anim calcmode="lin" valueType="num">
                                      <p:cBhvr additive="base">
                                        <p:cTn id="63" dur="500" fill="hold"/>
                                        <p:tgtEl>
                                          <p:spTgt spid="34"/>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fill="hold"/>
                                        <p:tgtEl>
                                          <p:spTgt spid="42"/>
                                        </p:tgtEl>
                                        <p:attrNameLst>
                                          <p:attrName>ppt_x</p:attrName>
                                        </p:attrNameLst>
                                      </p:cBhvr>
                                      <p:tavLst>
                                        <p:tav tm="0">
                                          <p:val>
                                            <p:strVal val="#ppt_x"/>
                                          </p:val>
                                        </p:tav>
                                        <p:tav tm="100000">
                                          <p:val>
                                            <p:strVal val="#ppt_x"/>
                                          </p:val>
                                        </p:tav>
                                      </p:tavLst>
                                    </p:anim>
                                    <p:anim calcmode="lin" valueType="num">
                                      <p:cBhvr additive="base">
                                        <p:cTn id="67" dur="500" fill="hold"/>
                                        <p:tgtEl>
                                          <p:spTgt spid="42"/>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additive="base">
                                        <p:cTn id="70" dur="500" fill="hold"/>
                                        <p:tgtEl>
                                          <p:spTgt spid="45"/>
                                        </p:tgtEl>
                                        <p:attrNameLst>
                                          <p:attrName>ppt_x</p:attrName>
                                        </p:attrNameLst>
                                      </p:cBhvr>
                                      <p:tavLst>
                                        <p:tav tm="0">
                                          <p:val>
                                            <p:strVal val="#ppt_x"/>
                                          </p:val>
                                        </p:tav>
                                        <p:tav tm="100000">
                                          <p:val>
                                            <p:strVal val="#ppt_x"/>
                                          </p:val>
                                        </p:tav>
                                      </p:tavLst>
                                    </p:anim>
                                    <p:anim calcmode="lin" valueType="num">
                                      <p:cBhvr additive="base">
                                        <p:cTn id="71" dur="500" fill="hold"/>
                                        <p:tgtEl>
                                          <p:spTgt spid="45"/>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additive="base">
                                        <p:cTn id="74" dur="500" fill="hold"/>
                                        <p:tgtEl>
                                          <p:spTgt spid="41"/>
                                        </p:tgtEl>
                                        <p:attrNameLst>
                                          <p:attrName>ppt_x</p:attrName>
                                        </p:attrNameLst>
                                      </p:cBhvr>
                                      <p:tavLst>
                                        <p:tav tm="0">
                                          <p:val>
                                            <p:strVal val="#ppt_x"/>
                                          </p:val>
                                        </p:tav>
                                        <p:tav tm="100000">
                                          <p:val>
                                            <p:strVal val="#ppt_x"/>
                                          </p:val>
                                        </p:tav>
                                      </p:tavLst>
                                    </p:anim>
                                    <p:anim calcmode="lin" valueType="num">
                                      <p:cBhvr additive="base">
                                        <p:cTn id="75"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9" grpId="0"/>
      <p:bldP spid="50" grpId="0"/>
      <p:bldP spid="51" grpId="0"/>
      <p:bldP spid="52" grpId="0"/>
    </p:bldLst>
  </p:timing>
</p:sld>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903</TotalTime>
  <Words>869</Words>
  <Application>Microsoft Office PowerPoint</Application>
  <PresentationFormat>如螢幕大小 (16:9)</PresentationFormat>
  <Paragraphs>111</Paragraphs>
  <Slides>8</Slides>
  <Notes>0</Notes>
  <HiddenSlides>0</HiddenSlides>
  <MMClips>0</MMClips>
  <ScaleCrop>false</ScaleCrop>
  <HeadingPairs>
    <vt:vector size="6" baseType="variant">
      <vt:variant>
        <vt:lpstr>使用字型</vt:lpstr>
      </vt:variant>
      <vt:variant>
        <vt:i4>10</vt:i4>
      </vt:variant>
      <vt:variant>
        <vt:lpstr>佈景主題</vt:lpstr>
      </vt:variant>
      <vt:variant>
        <vt:i4>1</vt:i4>
      </vt:variant>
      <vt:variant>
        <vt:lpstr>投影片標題</vt:lpstr>
      </vt:variant>
      <vt:variant>
        <vt:i4>8</vt:i4>
      </vt:variant>
    </vt:vector>
  </HeadingPairs>
  <TitlesOfParts>
    <vt:vector size="19" baseType="lpstr">
      <vt:lpstr>맑은 고딕</vt:lpstr>
      <vt:lpstr>Microsoft YaHei</vt:lpstr>
      <vt:lpstr>Microsoft YaHei</vt:lpstr>
      <vt:lpstr>宋体</vt:lpstr>
      <vt:lpstr>新細明體</vt:lpstr>
      <vt:lpstr>Arial</vt:lpstr>
      <vt:lpstr>Calibri</vt:lpstr>
      <vt:lpstr>Calibri Light</vt:lpstr>
      <vt:lpstr>Segoe UI Light</vt:lpstr>
      <vt:lpstr>Wingdings</vt:lpstr>
      <vt:lpstr>第一PPT，www.1ppt.com</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keywords>www.1ppt.com</cp:keywords>
  <cp:lastModifiedBy>許文柔</cp:lastModifiedBy>
  <cp:revision>126</cp:revision>
  <dcterms:created xsi:type="dcterms:W3CDTF">2016-08-05T11:43:45Z</dcterms:created>
  <dcterms:modified xsi:type="dcterms:W3CDTF">2022-02-23T04:11:09Z</dcterms:modified>
</cp:coreProperties>
</file>