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0" r:id="rId2"/>
    <p:sldId id="294" r:id="rId3"/>
    <p:sldId id="289" r:id="rId4"/>
    <p:sldId id="305" r:id="rId5"/>
    <p:sldId id="304" r:id="rId6"/>
    <p:sldId id="297" r:id="rId7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93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08" autoAdjust="0"/>
    <p:restoredTop sz="94660" autoAdjust="0"/>
  </p:normalViewPr>
  <p:slideViewPr>
    <p:cSldViewPr snapToGrid="0">
      <p:cViewPr varScale="1">
        <p:scale>
          <a:sx n="119" d="100"/>
          <a:sy n="119" d="100"/>
        </p:scale>
        <p:origin x="110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04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29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66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90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0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228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30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16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88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18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2022/3/7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95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515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42"/>
          <p:cNvSpPr>
            <a:spLocks noEditPoints="1"/>
          </p:cNvSpPr>
          <p:nvPr/>
        </p:nvSpPr>
        <p:spPr bwMode="auto">
          <a:xfrm>
            <a:off x="1384279" y="946151"/>
            <a:ext cx="6610350" cy="3573463"/>
          </a:xfrm>
          <a:custGeom>
            <a:avLst/>
            <a:gdLst>
              <a:gd name="T0" fmla="*/ 956 w 3458"/>
              <a:gd name="T1" fmla="*/ 1719 h 1870"/>
              <a:gd name="T2" fmla="*/ 1032 w 3458"/>
              <a:gd name="T3" fmla="*/ 1643 h 1870"/>
              <a:gd name="T4" fmla="*/ 1865 w 3458"/>
              <a:gd name="T5" fmla="*/ 1567 h 1870"/>
              <a:gd name="T6" fmla="*/ 2928 w 3458"/>
              <a:gd name="T7" fmla="*/ 1491 h 1870"/>
              <a:gd name="T8" fmla="*/ 1789 w 3458"/>
              <a:gd name="T9" fmla="*/ 1491 h 1870"/>
              <a:gd name="T10" fmla="*/ 2852 w 3458"/>
              <a:gd name="T11" fmla="*/ 1413 h 1870"/>
              <a:gd name="T12" fmla="*/ 1184 w 3458"/>
              <a:gd name="T13" fmla="*/ 1413 h 1870"/>
              <a:gd name="T14" fmla="*/ 1941 w 3458"/>
              <a:gd name="T15" fmla="*/ 1338 h 1870"/>
              <a:gd name="T16" fmla="*/ 956 w 3458"/>
              <a:gd name="T17" fmla="*/ 1338 h 1870"/>
              <a:gd name="T18" fmla="*/ 2016 w 3458"/>
              <a:gd name="T19" fmla="*/ 1262 h 1870"/>
              <a:gd name="T20" fmla="*/ 1032 w 3458"/>
              <a:gd name="T21" fmla="*/ 1262 h 1870"/>
              <a:gd name="T22" fmla="*/ 2016 w 3458"/>
              <a:gd name="T23" fmla="*/ 1186 h 1870"/>
              <a:gd name="T24" fmla="*/ 1108 w 3458"/>
              <a:gd name="T25" fmla="*/ 1186 h 1870"/>
              <a:gd name="T26" fmla="*/ 2016 w 3458"/>
              <a:gd name="T27" fmla="*/ 1110 h 1870"/>
              <a:gd name="T28" fmla="*/ 1486 w 3458"/>
              <a:gd name="T29" fmla="*/ 1110 h 1870"/>
              <a:gd name="T30" fmla="*/ 2471 w 3458"/>
              <a:gd name="T31" fmla="*/ 1035 h 1870"/>
              <a:gd name="T32" fmla="*/ 1865 w 3458"/>
              <a:gd name="T33" fmla="*/ 1035 h 1870"/>
              <a:gd name="T34" fmla="*/ 729 w 3458"/>
              <a:gd name="T35" fmla="*/ 1035 h 1870"/>
              <a:gd name="T36" fmla="*/ 2395 w 3458"/>
              <a:gd name="T37" fmla="*/ 959 h 1870"/>
              <a:gd name="T38" fmla="*/ 1789 w 3458"/>
              <a:gd name="T39" fmla="*/ 959 h 1870"/>
              <a:gd name="T40" fmla="*/ 578 w 3458"/>
              <a:gd name="T41" fmla="*/ 959 h 1870"/>
              <a:gd name="T42" fmla="*/ 2395 w 3458"/>
              <a:gd name="T43" fmla="*/ 883 h 1870"/>
              <a:gd name="T44" fmla="*/ 1789 w 3458"/>
              <a:gd name="T45" fmla="*/ 883 h 1870"/>
              <a:gd name="T46" fmla="*/ 578 w 3458"/>
              <a:gd name="T47" fmla="*/ 883 h 1870"/>
              <a:gd name="T48" fmla="*/ 2547 w 3458"/>
              <a:gd name="T49" fmla="*/ 807 h 1870"/>
              <a:gd name="T50" fmla="*/ 2016 w 3458"/>
              <a:gd name="T51" fmla="*/ 807 h 1870"/>
              <a:gd name="T52" fmla="*/ 729 w 3458"/>
              <a:gd name="T53" fmla="*/ 807 h 1870"/>
              <a:gd name="T54" fmla="*/ 2776 w 3458"/>
              <a:gd name="T55" fmla="*/ 732 h 1870"/>
              <a:gd name="T56" fmla="*/ 2244 w 3458"/>
              <a:gd name="T57" fmla="*/ 732 h 1870"/>
              <a:gd name="T58" fmla="*/ 881 w 3458"/>
              <a:gd name="T59" fmla="*/ 732 h 1870"/>
              <a:gd name="T60" fmla="*/ 2928 w 3458"/>
              <a:gd name="T61" fmla="*/ 656 h 1870"/>
              <a:gd name="T62" fmla="*/ 2395 w 3458"/>
              <a:gd name="T63" fmla="*/ 656 h 1870"/>
              <a:gd name="T64" fmla="*/ 1865 w 3458"/>
              <a:gd name="T65" fmla="*/ 656 h 1870"/>
              <a:gd name="T66" fmla="*/ 881 w 3458"/>
              <a:gd name="T67" fmla="*/ 656 h 1870"/>
              <a:gd name="T68" fmla="*/ 3155 w 3458"/>
              <a:gd name="T69" fmla="*/ 578 h 1870"/>
              <a:gd name="T70" fmla="*/ 2547 w 3458"/>
              <a:gd name="T71" fmla="*/ 578 h 1870"/>
              <a:gd name="T72" fmla="*/ 2016 w 3458"/>
              <a:gd name="T73" fmla="*/ 578 h 1870"/>
              <a:gd name="T74" fmla="*/ 956 w 3458"/>
              <a:gd name="T75" fmla="*/ 578 h 1870"/>
              <a:gd name="T76" fmla="*/ 426 w 3458"/>
              <a:gd name="T77" fmla="*/ 578 h 1870"/>
              <a:gd name="T78" fmla="*/ 3003 w 3458"/>
              <a:gd name="T79" fmla="*/ 502 h 1870"/>
              <a:gd name="T80" fmla="*/ 2471 w 3458"/>
              <a:gd name="T81" fmla="*/ 502 h 1870"/>
              <a:gd name="T82" fmla="*/ 1941 w 3458"/>
              <a:gd name="T83" fmla="*/ 502 h 1870"/>
              <a:gd name="T84" fmla="*/ 729 w 3458"/>
              <a:gd name="T85" fmla="*/ 502 h 1870"/>
              <a:gd name="T86" fmla="*/ 123 w 3458"/>
              <a:gd name="T87" fmla="*/ 502 h 1870"/>
              <a:gd name="T88" fmla="*/ 3003 w 3458"/>
              <a:gd name="T89" fmla="*/ 426 h 1870"/>
              <a:gd name="T90" fmla="*/ 2471 w 3458"/>
              <a:gd name="T91" fmla="*/ 426 h 1870"/>
              <a:gd name="T92" fmla="*/ 1941 w 3458"/>
              <a:gd name="T93" fmla="*/ 426 h 1870"/>
              <a:gd name="T94" fmla="*/ 956 w 3458"/>
              <a:gd name="T95" fmla="*/ 426 h 1870"/>
              <a:gd name="T96" fmla="*/ 426 w 3458"/>
              <a:gd name="T97" fmla="*/ 426 h 1870"/>
              <a:gd name="T98" fmla="*/ 3306 w 3458"/>
              <a:gd name="T99" fmla="*/ 351 h 1870"/>
              <a:gd name="T100" fmla="*/ 2776 w 3458"/>
              <a:gd name="T101" fmla="*/ 351 h 1870"/>
              <a:gd name="T102" fmla="*/ 2244 w 3458"/>
              <a:gd name="T103" fmla="*/ 351 h 1870"/>
              <a:gd name="T104" fmla="*/ 1184 w 3458"/>
              <a:gd name="T105" fmla="*/ 351 h 1870"/>
              <a:gd name="T106" fmla="*/ 502 w 3458"/>
              <a:gd name="T107" fmla="*/ 351 h 1870"/>
              <a:gd name="T108" fmla="*/ 3079 w 3458"/>
              <a:gd name="T109" fmla="*/ 275 h 1870"/>
              <a:gd name="T110" fmla="*/ 2471 w 3458"/>
              <a:gd name="T111" fmla="*/ 275 h 1870"/>
              <a:gd name="T112" fmla="*/ 1184 w 3458"/>
              <a:gd name="T113" fmla="*/ 275 h 1870"/>
              <a:gd name="T114" fmla="*/ 426 w 3458"/>
              <a:gd name="T115" fmla="*/ 275 h 1870"/>
              <a:gd name="T116" fmla="*/ 1865 w 3458"/>
              <a:gd name="T117" fmla="*/ 199 h 1870"/>
              <a:gd name="T118" fmla="*/ 805 w 3458"/>
              <a:gd name="T119" fmla="*/ 199 h 1870"/>
              <a:gd name="T120" fmla="*/ 1789 w 3458"/>
              <a:gd name="T121" fmla="*/ 123 h 1870"/>
              <a:gd name="T122" fmla="*/ 881 w 3458"/>
              <a:gd name="T123" fmla="*/ 123 h 1870"/>
              <a:gd name="T124" fmla="*/ 1335 w 3458"/>
              <a:gd name="T125" fmla="*/ 48 h 1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 dirty="0"/>
          </a:p>
        </p:txBody>
      </p:sp>
      <p:graphicFrame>
        <p:nvGraphicFramePr>
          <p:cNvPr id="18" name="표 4">
            <a:extLst>
              <a:ext uri="{FF2B5EF4-FFF2-40B4-BE49-F238E27FC236}">
                <a16:creationId xmlns="" xmlns:a16="http://schemas.microsoft.com/office/drawing/2014/main" id="{498A9418-1A09-41FA-BCAB-E54A100FCC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968111"/>
              </p:ext>
            </p:extLst>
          </p:nvPr>
        </p:nvGraphicFramePr>
        <p:xfrm>
          <a:off x="1073451" y="2594250"/>
          <a:ext cx="7005009" cy="170569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1343">
                  <a:extLst>
                    <a:ext uri="{9D8B030D-6E8A-4147-A177-3AD203B41FA5}">
                      <a16:colId xmlns="" xmlns:a16="http://schemas.microsoft.com/office/drawing/2014/main" val="2091756175"/>
                    </a:ext>
                  </a:extLst>
                </a:gridCol>
                <a:gridCol w="2569336">
                  <a:extLst>
                    <a:ext uri="{9D8B030D-6E8A-4147-A177-3AD203B41FA5}">
                      <a16:colId xmlns="" xmlns:a16="http://schemas.microsoft.com/office/drawing/2014/main" val="137864270"/>
                    </a:ext>
                  </a:extLst>
                </a:gridCol>
                <a:gridCol w="2244330">
                  <a:extLst>
                    <a:ext uri="{9D8B030D-6E8A-4147-A177-3AD203B41FA5}">
                      <a16:colId xmlns="" xmlns:a16="http://schemas.microsoft.com/office/drawing/2014/main" val="3494207763"/>
                    </a:ext>
                  </a:extLst>
                </a:gridCol>
              </a:tblGrid>
              <a:tr h="53799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 smtClean="0">
                          <a:sym typeface="Calibri" pitchFamily="34" charset="0"/>
                        </a:rPr>
                        <a:t>DS GLOBAL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語學堂</a:t>
                      </a:r>
                      <a:endParaRPr lang="en-US" altLang="ko-KR" sz="1400" kern="1200" dirty="0" smtClean="0">
                        <a:sym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韓國留學</a:t>
                      </a:r>
                      <a:r>
                        <a:rPr lang="en-US" altLang="ko-KR" sz="1400" kern="1200" dirty="0" smtClean="0">
                          <a:sym typeface="Calibri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75963702"/>
                  </a:ext>
                </a:extLst>
              </a:tr>
              <a:tr h="1167707"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關於我們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語學堂資訊與線上諮詢</a:t>
                      </a:r>
                      <a:endParaRPr lang="en-US" altLang="ko-KR" sz="1400" kern="1200" dirty="0" smtClean="0">
                        <a:sym typeface="Calibri" pitchFamily="34" charset="0"/>
                      </a:endParaRPr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代辦流程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其他合作</a:t>
                      </a:r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目前合作學校</a:t>
                      </a:r>
                      <a:r>
                        <a:rPr lang="en-US" altLang="zh-TW" sz="1400" kern="1200" dirty="0" smtClean="0">
                          <a:sym typeface="Calibri" pitchFamily="34" charset="0"/>
                        </a:rPr>
                        <a:t>_</a:t>
                      </a: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韓國</a:t>
                      </a:r>
                      <a:endParaRPr lang="en-US" altLang="zh-TW" sz="1400" kern="1200" dirty="0" smtClean="0">
                        <a:sym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　　　　　　   　</a:t>
                      </a:r>
                      <a:r>
                        <a:rPr lang="en-US" altLang="zh-TW" sz="1400" kern="1200" dirty="0" smtClean="0">
                          <a:sym typeface="Calibri" pitchFamily="34" charset="0"/>
                        </a:rPr>
                        <a:t>_</a:t>
                      </a: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台灣</a:t>
                      </a:r>
                      <a:endParaRPr lang="en-US" altLang="zh-TW" sz="1400" kern="1200" dirty="0" smtClean="0">
                        <a:sym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5812279"/>
                  </a:ext>
                </a:extLst>
              </a:tr>
            </a:tbl>
          </a:graphicData>
        </a:graphic>
      </p:graphicFrame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1434295" y="1997729"/>
            <a:ext cx="651031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ko-KR" altLang="en-US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韓國留學提案</a:t>
            </a:r>
            <a:r>
              <a:rPr lang="en-US" altLang="zh-TW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_</a:t>
            </a:r>
            <a:r>
              <a:rPr lang="zh-TW" altLang="en-US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語學堂招生</a:t>
            </a:r>
            <a:r>
              <a:rPr lang="en-US" altLang="zh-TW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(2022</a:t>
            </a:r>
            <a:r>
              <a:rPr lang="zh-TW" altLang="en-US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年夏季</a:t>
            </a:r>
            <a:r>
              <a:rPr lang="en-US" altLang="zh-TW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endParaRPr lang="ko-KR" altLang="en-US" sz="25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" name="Picture 2" descr="https://o.remove.bg/downloads/32355867-0466-4904-8cb8-6137fffd18ed/DS_LOGO_3-removebg-p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860" y="619676"/>
            <a:ext cx="3199459" cy="129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84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關於</a:t>
            </a:r>
            <a:r>
              <a:rPr lang="en-US" altLang="zh-TW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DS GLOBAL</a:t>
            </a:r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347518" y="1956024"/>
            <a:ext cx="3812346" cy="2445101"/>
          </a:xfrm>
          <a:custGeom>
            <a:avLst/>
            <a:gdLst>
              <a:gd name="T0" fmla="*/ 956 w 3458"/>
              <a:gd name="T1" fmla="*/ 1719 h 1870"/>
              <a:gd name="T2" fmla="*/ 1032 w 3458"/>
              <a:gd name="T3" fmla="*/ 1643 h 1870"/>
              <a:gd name="T4" fmla="*/ 1865 w 3458"/>
              <a:gd name="T5" fmla="*/ 1567 h 1870"/>
              <a:gd name="T6" fmla="*/ 2928 w 3458"/>
              <a:gd name="T7" fmla="*/ 1491 h 1870"/>
              <a:gd name="T8" fmla="*/ 1789 w 3458"/>
              <a:gd name="T9" fmla="*/ 1491 h 1870"/>
              <a:gd name="T10" fmla="*/ 2852 w 3458"/>
              <a:gd name="T11" fmla="*/ 1413 h 1870"/>
              <a:gd name="T12" fmla="*/ 1184 w 3458"/>
              <a:gd name="T13" fmla="*/ 1413 h 1870"/>
              <a:gd name="T14" fmla="*/ 1941 w 3458"/>
              <a:gd name="T15" fmla="*/ 1338 h 1870"/>
              <a:gd name="T16" fmla="*/ 956 w 3458"/>
              <a:gd name="T17" fmla="*/ 1338 h 1870"/>
              <a:gd name="T18" fmla="*/ 2016 w 3458"/>
              <a:gd name="T19" fmla="*/ 1262 h 1870"/>
              <a:gd name="T20" fmla="*/ 1032 w 3458"/>
              <a:gd name="T21" fmla="*/ 1262 h 1870"/>
              <a:gd name="T22" fmla="*/ 2016 w 3458"/>
              <a:gd name="T23" fmla="*/ 1186 h 1870"/>
              <a:gd name="T24" fmla="*/ 1108 w 3458"/>
              <a:gd name="T25" fmla="*/ 1186 h 1870"/>
              <a:gd name="T26" fmla="*/ 2016 w 3458"/>
              <a:gd name="T27" fmla="*/ 1110 h 1870"/>
              <a:gd name="T28" fmla="*/ 1486 w 3458"/>
              <a:gd name="T29" fmla="*/ 1110 h 1870"/>
              <a:gd name="T30" fmla="*/ 2471 w 3458"/>
              <a:gd name="T31" fmla="*/ 1035 h 1870"/>
              <a:gd name="T32" fmla="*/ 1865 w 3458"/>
              <a:gd name="T33" fmla="*/ 1035 h 1870"/>
              <a:gd name="T34" fmla="*/ 729 w 3458"/>
              <a:gd name="T35" fmla="*/ 1035 h 1870"/>
              <a:gd name="T36" fmla="*/ 2395 w 3458"/>
              <a:gd name="T37" fmla="*/ 959 h 1870"/>
              <a:gd name="T38" fmla="*/ 1789 w 3458"/>
              <a:gd name="T39" fmla="*/ 959 h 1870"/>
              <a:gd name="T40" fmla="*/ 578 w 3458"/>
              <a:gd name="T41" fmla="*/ 959 h 1870"/>
              <a:gd name="T42" fmla="*/ 2395 w 3458"/>
              <a:gd name="T43" fmla="*/ 883 h 1870"/>
              <a:gd name="T44" fmla="*/ 1789 w 3458"/>
              <a:gd name="T45" fmla="*/ 883 h 1870"/>
              <a:gd name="T46" fmla="*/ 578 w 3458"/>
              <a:gd name="T47" fmla="*/ 883 h 1870"/>
              <a:gd name="T48" fmla="*/ 2547 w 3458"/>
              <a:gd name="T49" fmla="*/ 807 h 1870"/>
              <a:gd name="T50" fmla="*/ 2016 w 3458"/>
              <a:gd name="T51" fmla="*/ 807 h 1870"/>
              <a:gd name="T52" fmla="*/ 729 w 3458"/>
              <a:gd name="T53" fmla="*/ 807 h 1870"/>
              <a:gd name="T54" fmla="*/ 2776 w 3458"/>
              <a:gd name="T55" fmla="*/ 732 h 1870"/>
              <a:gd name="T56" fmla="*/ 2244 w 3458"/>
              <a:gd name="T57" fmla="*/ 732 h 1870"/>
              <a:gd name="T58" fmla="*/ 881 w 3458"/>
              <a:gd name="T59" fmla="*/ 732 h 1870"/>
              <a:gd name="T60" fmla="*/ 2928 w 3458"/>
              <a:gd name="T61" fmla="*/ 656 h 1870"/>
              <a:gd name="T62" fmla="*/ 2395 w 3458"/>
              <a:gd name="T63" fmla="*/ 656 h 1870"/>
              <a:gd name="T64" fmla="*/ 1865 w 3458"/>
              <a:gd name="T65" fmla="*/ 656 h 1870"/>
              <a:gd name="T66" fmla="*/ 881 w 3458"/>
              <a:gd name="T67" fmla="*/ 656 h 1870"/>
              <a:gd name="T68" fmla="*/ 3155 w 3458"/>
              <a:gd name="T69" fmla="*/ 578 h 1870"/>
              <a:gd name="T70" fmla="*/ 2547 w 3458"/>
              <a:gd name="T71" fmla="*/ 578 h 1870"/>
              <a:gd name="T72" fmla="*/ 2016 w 3458"/>
              <a:gd name="T73" fmla="*/ 578 h 1870"/>
              <a:gd name="T74" fmla="*/ 956 w 3458"/>
              <a:gd name="T75" fmla="*/ 578 h 1870"/>
              <a:gd name="T76" fmla="*/ 426 w 3458"/>
              <a:gd name="T77" fmla="*/ 578 h 1870"/>
              <a:gd name="T78" fmla="*/ 3003 w 3458"/>
              <a:gd name="T79" fmla="*/ 502 h 1870"/>
              <a:gd name="T80" fmla="*/ 2471 w 3458"/>
              <a:gd name="T81" fmla="*/ 502 h 1870"/>
              <a:gd name="T82" fmla="*/ 1941 w 3458"/>
              <a:gd name="T83" fmla="*/ 502 h 1870"/>
              <a:gd name="T84" fmla="*/ 729 w 3458"/>
              <a:gd name="T85" fmla="*/ 502 h 1870"/>
              <a:gd name="T86" fmla="*/ 123 w 3458"/>
              <a:gd name="T87" fmla="*/ 502 h 1870"/>
              <a:gd name="T88" fmla="*/ 3003 w 3458"/>
              <a:gd name="T89" fmla="*/ 426 h 1870"/>
              <a:gd name="T90" fmla="*/ 2471 w 3458"/>
              <a:gd name="T91" fmla="*/ 426 h 1870"/>
              <a:gd name="T92" fmla="*/ 1941 w 3458"/>
              <a:gd name="T93" fmla="*/ 426 h 1870"/>
              <a:gd name="T94" fmla="*/ 956 w 3458"/>
              <a:gd name="T95" fmla="*/ 426 h 1870"/>
              <a:gd name="T96" fmla="*/ 426 w 3458"/>
              <a:gd name="T97" fmla="*/ 426 h 1870"/>
              <a:gd name="T98" fmla="*/ 3306 w 3458"/>
              <a:gd name="T99" fmla="*/ 351 h 1870"/>
              <a:gd name="T100" fmla="*/ 2776 w 3458"/>
              <a:gd name="T101" fmla="*/ 351 h 1870"/>
              <a:gd name="T102" fmla="*/ 2244 w 3458"/>
              <a:gd name="T103" fmla="*/ 351 h 1870"/>
              <a:gd name="T104" fmla="*/ 1184 w 3458"/>
              <a:gd name="T105" fmla="*/ 351 h 1870"/>
              <a:gd name="T106" fmla="*/ 502 w 3458"/>
              <a:gd name="T107" fmla="*/ 351 h 1870"/>
              <a:gd name="T108" fmla="*/ 3079 w 3458"/>
              <a:gd name="T109" fmla="*/ 275 h 1870"/>
              <a:gd name="T110" fmla="*/ 2471 w 3458"/>
              <a:gd name="T111" fmla="*/ 275 h 1870"/>
              <a:gd name="T112" fmla="*/ 1184 w 3458"/>
              <a:gd name="T113" fmla="*/ 275 h 1870"/>
              <a:gd name="T114" fmla="*/ 426 w 3458"/>
              <a:gd name="T115" fmla="*/ 275 h 1870"/>
              <a:gd name="T116" fmla="*/ 1865 w 3458"/>
              <a:gd name="T117" fmla="*/ 199 h 1870"/>
              <a:gd name="T118" fmla="*/ 805 w 3458"/>
              <a:gd name="T119" fmla="*/ 199 h 1870"/>
              <a:gd name="T120" fmla="*/ 1789 w 3458"/>
              <a:gd name="T121" fmla="*/ 123 h 1870"/>
              <a:gd name="T122" fmla="*/ 881 w 3458"/>
              <a:gd name="T123" fmla="*/ 123 h 1870"/>
              <a:gd name="T124" fmla="*/ 1335 w 3458"/>
              <a:gd name="T125" fmla="*/ 48 h 1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chemeClr val="bg1">
              <a:alpha val="76000"/>
            </a:schemeClr>
          </a:solidFill>
          <a:ln>
            <a:noFill/>
          </a:ln>
        </p:spPr>
        <p:txBody>
          <a:bodyPr/>
          <a:lstStyle/>
          <a:p>
            <a:pPr algn="ctr"/>
            <a:endParaRPr lang="zh-CN" altLang="en-US" dirty="0"/>
          </a:p>
        </p:txBody>
      </p:sp>
      <p:sp>
        <p:nvSpPr>
          <p:cNvPr id="15" name="TextBox 19"/>
          <p:cNvSpPr>
            <a:spLocks noChangeArrowheads="1"/>
          </p:cNvSpPr>
          <p:nvPr/>
        </p:nvSpPr>
        <p:spPr bwMode="auto">
          <a:xfrm>
            <a:off x="648403" y="870194"/>
            <a:ext cx="784967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TW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本公司</a:t>
            </a:r>
            <a:r>
              <a:rPr lang="zh-TW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創立於</a:t>
            </a:r>
            <a:r>
              <a:rPr lang="en-US" altLang="zh-TW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2012</a:t>
            </a:r>
            <a:r>
              <a:rPr lang="zh-TW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，致力於促進台韓兩地教育活動之交流。目前已與中原大學、明新科技大學、大成高級商工職業學校、世界高級中學等多所學校締結合作關係，透過本公司的牽線，也促成多所台韓高中、大學教育及人才方面的交流</a:t>
            </a:r>
            <a:r>
              <a:rPr lang="zh-TW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TW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19"/>
          <p:cNvSpPr>
            <a:spLocks noChangeArrowheads="1"/>
          </p:cNvSpPr>
          <p:nvPr/>
        </p:nvSpPr>
        <p:spPr bwMode="auto">
          <a:xfrm>
            <a:off x="4144078" y="1833621"/>
            <a:ext cx="4602592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2012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與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台灣非營利團體「台灣教育中心」業務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2014~2019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在韓主辦台灣名門大學說明會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新科技大學委任之韓國授權招生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中心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中原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大學、遠東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科技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大學、龍華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科技大學業務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銘傳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大學業務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</a:t>
            </a:r>
            <a:endParaRPr lang="en-US" altLang="zh-TW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高雄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地區：立志高中、新光高中、中山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工商業務合作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台中地區：大慶高中締結業務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2020~2021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新竹地區：世界高中、磐石高中、東泰高中、治平高中業務合作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2022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年：媒合韓國斗源工科大學與台灣明新科技大學業務合作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zh-TW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我們仍在推進與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許多高中、大專院校締結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合作業務</a:t>
            </a: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" t="27189" r="1691" b="17124"/>
          <a:stretch/>
        </p:blipFill>
        <p:spPr>
          <a:xfrm>
            <a:off x="412474" y="2372621"/>
            <a:ext cx="3177289" cy="11936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3236086"/>
            <a:ext cx="1495176" cy="149517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05030" y="1915125"/>
            <a:ext cx="3585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2022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TW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韓國</a:t>
            </a:r>
            <a:r>
              <a:rPr lang="zh-TW" altLang="en-US" sz="12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斗源工科大學</a:t>
            </a:r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與台灣明新科技大學簽約儀式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612" y="3350985"/>
            <a:ext cx="1840852" cy="12653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971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5" grpId="0" bldLvl="0" autoUpdateAnimBg="0"/>
      <p:bldP spid="17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語學堂資訊</a:t>
            </a:r>
            <a:endParaRPr lang="zh-TW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964625" y="813833"/>
            <a:ext cx="4131005" cy="1629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85750" indent="-285750"/>
            <a:r>
              <a:rPr lang="zh-TW" altLang="en-US" sz="1300" dirty="0"/>
              <a:t>授課</a:t>
            </a:r>
            <a:r>
              <a:rPr lang="zh-TW" altLang="en-US" sz="1300" dirty="0" smtClean="0"/>
              <a:t>對象</a:t>
            </a:r>
            <a:r>
              <a:rPr lang="zh-TW" altLang="en-US" sz="1300" dirty="0"/>
              <a:t>：</a:t>
            </a:r>
            <a:r>
              <a:rPr lang="zh-TW" altLang="en-US" sz="1300" dirty="0" smtClean="0"/>
              <a:t>想學習</a:t>
            </a:r>
            <a:r>
              <a:rPr lang="zh-TW" altLang="en-US" sz="1300" dirty="0"/>
              <a:t>韓語的</a:t>
            </a:r>
            <a:r>
              <a:rPr lang="zh-TW" altLang="en-US" sz="1300" dirty="0" smtClean="0"/>
              <a:t>外國人</a:t>
            </a:r>
            <a:endParaRPr lang="en-US" altLang="zh-TW" sz="1300" dirty="0" smtClean="0"/>
          </a:p>
          <a:p>
            <a:pPr marL="285750" indent="-285750"/>
            <a:r>
              <a:rPr lang="zh-TW" altLang="en-US" sz="1300" dirty="0" smtClean="0"/>
              <a:t>課程</a:t>
            </a:r>
            <a:r>
              <a:rPr lang="zh-TW" altLang="en-US" sz="1300" dirty="0" smtClean="0"/>
              <a:t>簡介</a:t>
            </a:r>
            <a:r>
              <a:rPr lang="zh-TW" altLang="en-US" sz="1300" dirty="0" smtClean="0"/>
              <a:t>：正規課程分為</a:t>
            </a:r>
            <a:r>
              <a:rPr lang="zh-TW" altLang="en-US" sz="1300" dirty="0" smtClean="0"/>
              <a:t>春夏秋冬四個學期，以培養溝通能力為主要教學目的，並分為聽說讀寫等綜合教育，課外也有韓國文化體驗、企業參觀學習</a:t>
            </a:r>
            <a:r>
              <a:rPr lang="zh-TW" altLang="en-US" sz="1300" dirty="0" smtClean="0"/>
              <a:t>等。</a:t>
            </a:r>
            <a:endParaRPr lang="en-US" altLang="zh-TW" sz="1300" dirty="0" smtClean="0"/>
          </a:p>
          <a:p>
            <a:pPr marL="285750" indent="-285750"/>
            <a:r>
              <a:rPr lang="zh-TW" altLang="en-US" sz="1300" dirty="0" smtClean="0"/>
              <a:t>報名資格：具高中以上學歷者</a:t>
            </a:r>
            <a:endParaRPr lang="en-US" altLang="zh-TW" sz="1300" dirty="0" smtClean="0"/>
          </a:p>
          <a:p>
            <a:pPr marL="285750" indent="-285750"/>
            <a:r>
              <a:rPr lang="zh-TW" altLang="en-US" sz="1300" dirty="0" smtClean="0"/>
              <a:t>課程時間：</a:t>
            </a:r>
            <a:r>
              <a:rPr lang="en-US" altLang="zh-TW" sz="1300" dirty="0" smtClean="0"/>
              <a:t>2022</a:t>
            </a:r>
            <a:r>
              <a:rPr lang="zh-TW" altLang="en-US" sz="1300" dirty="0" smtClean="0"/>
              <a:t>年</a:t>
            </a:r>
            <a:r>
              <a:rPr lang="en-US" altLang="zh-TW" sz="1300" dirty="0" smtClean="0"/>
              <a:t>6</a:t>
            </a:r>
            <a:r>
              <a:rPr lang="zh-TW" altLang="en-US" sz="1300" dirty="0" smtClean="0"/>
              <a:t>月初</a:t>
            </a:r>
            <a:r>
              <a:rPr lang="en-US" altLang="zh-TW" sz="1300" dirty="0" smtClean="0"/>
              <a:t>~8</a:t>
            </a:r>
            <a:r>
              <a:rPr lang="zh-TW" altLang="en-US" sz="1300" dirty="0" smtClean="0"/>
              <a:t>月</a:t>
            </a:r>
            <a:endParaRPr lang="en-US" altLang="zh-TW" sz="1300" dirty="0" smtClean="0"/>
          </a:p>
          <a:p>
            <a:pPr marL="285750" indent="-285750"/>
            <a:r>
              <a:rPr lang="zh-TW" altLang="en-US" sz="1300" dirty="0" smtClean="0"/>
              <a:t>申請截止</a:t>
            </a:r>
            <a:r>
              <a:rPr lang="zh-TW" altLang="en-US" sz="1300" dirty="0" smtClean="0"/>
              <a:t>日：</a:t>
            </a:r>
            <a:r>
              <a:rPr lang="en-US" altLang="zh-TW" sz="1300" dirty="0" smtClean="0"/>
              <a:t>4</a:t>
            </a:r>
            <a:r>
              <a:rPr lang="zh-TW" altLang="en-US" sz="1300" dirty="0" smtClean="0"/>
              <a:t>月</a:t>
            </a:r>
            <a:r>
              <a:rPr lang="zh-TW" altLang="en-US" sz="1300" dirty="0"/>
              <a:t>初</a:t>
            </a:r>
            <a:r>
              <a:rPr lang="en-US" altLang="zh-TW" sz="1300" dirty="0" smtClean="0"/>
              <a:t>(</a:t>
            </a:r>
            <a:r>
              <a:rPr lang="zh-TW" altLang="en-US" sz="1300" dirty="0" smtClean="0"/>
              <a:t>依各校公告</a:t>
            </a:r>
            <a:r>
              <a:rPr lang="en-US" altLang="zh-TW" sz="1300" dirty="0" smtClean="0"/>
              <a:t>)</a:t>
            </a:r>
          </a:p>
        </p:txBody>
      </p:sp>
      <p:grpSp>
        <p:nvGrpSpPr>
          <p:cNvPr id="26" name="组合 7"/>
          <p:cNvGrpSpPr>
            <a:grpSpLocks/>
          </p:cNvGrpSpPr>
          <p:nvPr/>
        </p:nvGrpSpPr>
        <p:grpSpPr bwMode="auto">
          <a:xfrm>
            <a:off x="0" y="2876043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21481" y="2837193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ko-KR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線上諮詢</a:t>
            </a:r>
            <a:endParaRPr lang="ko-KR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918374" y="3365522"/>
            <a:ext cx="3967677" cy="1442759"/>
            <a:chOff x="925347" y="3086137"/>
            <a:chExt cx="3967677" cy="1442759"/>
          </a:xfrm>
        </p:grpSpPr>
        <p:sp>
          <p:nvSpPr>
            <p:cNvPr id="33" name="내용 개체 틀 2">
              <a:extLst>
                <a:ext uri="{FF2B5EF4-FFF2-40B4-BE49-F238E27FC236}">
                  <a16:creationId xmlns="" xmlns:a16="http://schemas.microsoft.com/office/drawing/2014/main" id="{47B8BED8-C5D2-4623-9EB6-646A8DCA9948}"/>
                </a:ext>
              </a:extLst>
            </p:cNvPr>
            <p:cNvSpPr txBox="1">
              <a:spLocks/>
            </p:cNvSpPr>
            <p:nvPr/>
          </p:nvSpPr>
          <p:spPr>
            <a:xfrm>
              <a:off x="1093788" y="3086137"/>
              <a:ext cx="3019848" cy="997190"/>
            </a:xfrm>
            <a:prstGeom prst="rect">
              <a:avLst/>
            </a:prstGeom>
          </p:spPr>
          <p:txBody>
            <a:bodyPr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en-US" altLang="zh-TW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Facebook</a:t>
              </a:r>
              <a:r>
                <a:rPr lang="zh-TW" altLang="en-US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 ：</a:t>
              </a:r>
              <a:r>
                <a:rPr lang="en-US" altLang="zh-TW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DS </a:t>
              </a:r>
              <a:r>
                <a:rPr lang="en-US" altLang="zh-TW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Global_</a:t>
              </a:r>
              <a:r>
                <a:rPr lang="zh-TW" altLang="en-US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韓國</a:t>
              </a:r>
              <a:r>
                <a:rPr lang="zh-TW" altLang="en-US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留學</a:t>
              </a:r>
              <a:endParaRPr lang="en-US" altLang="zh-TW" sz="13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Calibri" pitchFamily="34" charset="0"/>
              </a:endParaRPr>
            </a:p>
            <a:p>
              <a:pPr marL="0" indent="0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en-US" altLang="zh-TW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Instagram</a:t>
              </a:r>
              <a:r>
                <a:rPr lang="zh-TW" altLang="en-US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 ：</a:t>
              </a:r>
              <a:r>
                <a:rPr lang="en-US" altLang="zh-TW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@</a:t>
              </a:r>
              <a:r>
                <a:rPr lang="en-US" altLang="zh-TW" sz="1300" dirty="0" err="1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hankuk_uhak</a:t>
              </a:r>
              <a:endParaRPr lang="en-US" altLang="zh-TW" sz="13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0" indent="0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en-US" altLang="zh-TW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Line</a:t>
              </a:r>
              <a:r>
                <a:rPr lang="zh-TW" altLang="en-US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：</a:t>
              </a:r>
              <a:r>
                <a:rPr lang="en-US" altLang="zh-TW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@</a:t>
              </a:r>
              <a:r>
                <a:rPr lang="en-US" altLang="zh-TW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645rdkyu</a:t>
              </a:r>
              <a:r>
                <a:rPr lang="zh-TW" altLang="en-US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　</a:t>
              </a:r>
              <a:r>
                <a:rPr lang="zh-TW" altLang="en-US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    </a:t>
              </a:r>
              <a:r>
                <a:rPr lang="en-US" altLang="zh-TW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QR </a:t>
              </a:r>
              <a:r>
                <a:rPr lang="en-US" altLang="zh-TW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Code</a:t>
              </a:r>
            </a:p>
            <a:p>
              <a:pPr marL="0" indent="0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TW" altLang="en-US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          </a:t>
              </a:r>
              <a:r>
                <a:rPr lang="zh-TW" altLang="en-US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 </a:t>
              </a:r>
              <a:r>
                <a:rPr lang="en-US" altLang="zh-TW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(</a:t>
              </a:r>
              <a:r>
                <a:rPr lang="zh-TW" altLang="en-US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包含</a:t>
              </a:r>
              <a:r>
                <a:rPr lang="en-US" altLang="zh-TW" sz="1300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@</a:t>
              </a:r>
              <a:r>
                <a:rPr lang="zh-TW" altLang="en-US" sz="1300" dirty="0" smtClean="0">
                  <a:latin typeface="Microsoft YaHei" panose="020B0503020204020204" pitchFamily="34" charset="-122"/>
                  <a:ea typeface="Microsoft YaHei" panose="020B0503020204020204" pitchFamily="34" charset="-122"/>
                  <a:sym typeface="Calibri" pitchFamily="34" charset="0"/>
                </a:rPr>
                <a:t>）</a:t>
              </a:r>
              <a:endParaRPr lang="en-US" altLang="zh-TW" sz="1300" dirty="0">
                <a:latin typeface="Microsoft YaHei" panose="020B0503020204020204" pitchFamily="34" charset="-122"/>
                <a:ea typeface="Microsoft YaHei" panose="020B0503020204020204" pitchFamily="34" charset="-122"/>
                <a:sym typeface="Calibri" pitchFamily="34" charset="0"/>
              </a:endParaRPr>
            </a:p>
          </p:txBody>
        </p:sp>
        <p:pic>
          <p:nvPicPr>
            <p:cNvPr id="35" name="Picture 6" descr="0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326" y="3612198"/>
              <a:ext cx="916698" cy="916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https://o.remove.bg/downloads/6ee59f6c-db1f-4c9a-adc3-3789ceae7485/image-removebg-preview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448" y="3385481"/>
              <a:ext cx="180000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4" descr="Facebook - 维基百科，自由的百科全书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347" y="3132258"/>
              <a:ext cx="180000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LINE - 维基百科，自由的百科全书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774" y="3643461"/>
              <a:ext cx="180000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588684"/>
              </p:ext>
            </p:extLst>
          </p:nvPr>
        </p:nvGraphicFramePr>
        <p:xfrm>
          <a:off x="5513496" y="493653"/>
          <a:ext cx="2981956" cy="37506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45489"/>
                <a:gridCol w="745489"/>
                <a:gridCol w="745489"/>
                <a:gridCol w="745489"/>
              </a:tblGrid>
              <a:tr h="360250">
                <a:tc gridSpan="4">
                  <a:txBody>
                    <a:bodyPr/>
                    <a:lstStyle/>
                    <a:p>
                      <a:pPr algn="ctr"/>
                      <a:r>
                        <a:rPr lang="zh-TW" altLang="en-US" sz="1100" b="1" dirty="0" smtClean="0"/>
                        <a:t>語學堂代辦大學</a:t>
                      </a:r>
                      <a:endParaRPr lang="zh-TW" altLang="en-US" sz="11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6025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100" b="1" dirty="0" smtClean="0"/>
                        <a:t>首爾地區</a:t>
                      </a:r>
                      <a:endParaRPr lang="zh-TW" altLang="en-US" sz="11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 smtClean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1100" b="1" dirty="0" smtClean="0"/>
                        <a:t>首爾以外學校</a:t>
                      </a:r>
                      <a:endParaRPr lang="zh-TW" altLang="en-US" sz="11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000" dirty="0" smtClean="0"/>
                    </a:p>
                  </a:txBody>
                  <a:tcPr anchor="ctr"/>
                </a:tc>
              </a:tr>
              <a:tr h="3021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梨花女大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淑明女子大學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仁荷大學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仁川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solidFill>
                          <a:srgbClr val="0070C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忠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南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大學</a:t>
                      </a:r>
                      <a:endParaRPr lang="en-US" altLang="zh-TW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大田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TW" alt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021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延世大學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同德女子大學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慶熙大學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龍仁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全南大學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光州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</a:tr>
              <a:tr h="3021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漢陽大學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韓國外國語大學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亞洲大學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水原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慶北大學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大邱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</a:tr>
              <a:tr h="3021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慶熙大學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中央大學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忠北大學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清州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釜慶大學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釜山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</a:tr>
              <a:tr h="3021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首爾大學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東國大學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檀國大學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天安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100" kern="1200" dirty="0" smtClean="0">
                          <a:effectLst/>
                        </a:rPr>
                        <a:t>釜山大學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釜山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 smtClean="0"/>
                    </a:p>
                    <a:p>
                      <a:pPr algn="ctr"/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</a:tr>
              <a:tr h="3021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首爾市立大學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西江大學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濟州大學</a:t>
                      </a:r>
                      <a:r>
                        <a:rPr lang="en-US" altLang="zh-TW" sz="1100" kern="1200" dirty="0" smtClean="0">
                          <a:effectLst/>
                        </a:rPr>
                        <a:t>(</a:t>
                      </a:r>
                      <a:r>
                        <a:rPr lang="zh-TW" altLang="en-US" sz="1100" kern="1200" dirty="0" smtClean="0">
                          <a:effectLst/>
                        </a:rPr>
                        <a:t>濟州</a:t>
                      </a:r>
                      <a:r>
                        <a:rPr lang="en-US" altLang="zh-TW" sz="1100" kern="1200" dirty="0" smtClean="0">
                          <a:effectLst/>
                        </a:rPr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dirty="0" smtClean="0"/>
                        <a:t>慶星大學</a:t>
                      </a:r>
                      <a:r>
                        <a:rPr lang="en-US" altLang="zh-TW" sz="1100" dirty="0" smtClean="0"/>
                        <a:t>(</a:t>
                      </a:r>
                      <a:r>
                        <a:rPr lang="zh-TW" altLang="en-US" sz="1100" dirty="0" smtClean="0"/>
                        <a:t>釜山</a:t>
                      </a:r>
                      <a:r>
                        <a:rPr lang="en-US" altLang="zh-TW" sz="1100" dirty="0" smtClean="0"/>
                        <a:t>)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</a:tr>
              <a:tr h="3021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弘益大學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kern="1200" dirty="0" smtClean="0">
                          <a:effectLst/>
                        </a:rPr>
                        <a:t>高麗大學</a:t>
                      </a:r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10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1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5578442" y="4326052"/>
            <a:ext cx="268535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TW" altLang="en-US" sz="1300" dirty="0">
                <a:latin typeface="微软雅黑" pitchFamily="34" charset="-122"/>
                <a:ea typeface="微软雅黑" pitchFamily="34" charset="-122"/>
              </a:rPr>
              <a:t>也</a:t>
            </a:r>
            <a:r>
              <a:rPr lang="zh-TW" altLang="en-US" sz="1300" dirty="0">
                <a:latin typeface="微软雅黑" pitchFamily="34" charset="-122"/>
                <a:ea typeface="微软雅黑" pitchFamily="34" charset="-122"/>
                <a:sym typeface="Calibri" pitchFamily="34" charset="0"/>
              </a:rPr>
              <a:t>可以諮詢列表以外的其他學校。</a:t>
            </a:r>
            <a:endParaRPr lang="en-US" altLang="zh-TW" sz="1300" dirty="0"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97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/>
      <p:bldP spid="30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3232978" y="1311437"/>
            <a:ext cx="2880000" cy="2880000"/>
            <a:chOff x="5260981" y="2327922"/>
            <a:chExt cx="1620000" cy="1620001"/>
          </a:xfrm>
        </p:grpSpPr>
        <p:sp>
          <p:nvSpPr>
            <p:cNvPr id="40" name="椭圆 13"/>
            <p:cNvSpPr/>
            <p:nvPr/>
          </p:nvSpPr>
          <p:spPr>
            <a:xfrm>
              <a:off x="5260981" y="2327922"/>
              <a:ext cx="1620000" cy="1620001"/>
            </a:xfrm>
            <a:prstGeom prst="ellipse">
              <a:avLst/>
            </a:prstGeom>
            <a:solidFill>
              <a:srgbClr val="FFC000">
                <a:alpha val="10000"/>
              </a:srgbClr>
            </a:solidFill>
            <a:ln w="7620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41" name="KSO_Shape"/>
            <p:cNvSpPr>
              <a:spLocks/>
            </p:cNvSpPr>
            <p:nvPr/>
          </p:nvSpPr>
          <p:spPr bwMode="auto">
            <a:xfrm>
              <a:off x="5453097" y="2707450"/>
              <a:ext cx="1235770" cy="862980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語學堂代辦服務流程</a:t>
            </a:r>
            <a:endParaRPr lang="en-US" altLang="zh-TW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燕尾形 109"/>
          <p:cNvSpPr/>
          <p:nvPr/>
        </p:nvSpPr>
        <p:spPr>
          <a:xfrm rot="5400000">
            <a:off x="637657" y="1037693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56" name="直接连接符 110"/>
          <p:cNvCxnSpPr/>
          <p:nvPr/>
        </p:nvCxnSpPr>
        <p:spPr>
          <a:xfrm>
            <a:off x="772637" y="1469628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1025321" y="977261"/>
            <a:ext cx="3263350" cy="48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TW" altLang="en-US" sz="1400" b="1" dirty="0" smtClean="0"/>
              <a:t>學校諮詢</a:t>
            </a:r>
            <a:endParaRPr lang="en-US" altLang="zh-TW" sz="1100" dirty="0" smtClean="0"/>
          </a:p>
          <a:p>
            <a:pPr>
              <a:buNone/>
            </a:pPr>
            <a:r>
              <a:rPr lang="en-US" altLang="zh-TW" sz="1100" dirty="0" smtClean="0"/>
              <a:t>(</a:t>
            </a:r>
            <a:r>
              <a:rPr lang="zh-TW" altLang="en-US" sz="1100" dirty="0" smtClean="0"/>
              <a:t>依</a:t>
            </a:r>
            <a:r>
              <a:rPr lang="zh-TW" altLang="en-US" sz="1100" dirty="0"/>
              <a:t>學生成績與</a:t>
            </a:r>
            <a:r>
              <a:rPr lang="zh-TW" altLang="en-US" sz="1100" dirty="0" smtClean="0"/>
              <a:t>需求推薦與分析</a:t>
            </a:r>
            <a:r>
              <a:rPr lang="en-US" altLang="zh-TW" sz="1100" dirty="0" smtClean="0"/>
              <a:t>)</a:t>
            </a:r>
            <a:endParaRPr lang="en-US" altLang="zh-TW" sz="1100" dirty="0"/>
          </a:p>
        </p:txBody>
      </p:sp>
      <p:sp>
        <p:nvSpPr>
          <p:cNvPr id="58" name="燕尾形 109"/>
          <p:cNvSpPr/>
          <p:nvPr/>
        </p:nvSpPr>
        <p:spPr>
          <a:xfrm rot="5400000">
            <a:off x="637657" y="1587280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59" name="直接连接符 110"/>
          <p:cNvCxnSpPr/>
          <p:nvPr/>
        </p:nvCxnSpPr>
        <p:spPr>
          <a:xfrm>
            <a:off x="772637" y="2019215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1025321" y="1481785"/>
            <a:ext cx="4458281" cy="5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全程協助與</a:t>
            </a:r>
            <a:r>
              <a:rPr lang="zh-TW" altLang="en-US" sz="1400" b="1" dirty="0"/>
              <a:t>校方</a:t>
            </a:r>
            <a:r>
              <a:rPr lang="zh-TW" altLang="en-US" sz="1400" b="1" dirty="0" smtClean="0"/>
              <a:t>溝通</a:t>
            </a:r>
            <a:endParaRPr lang="zh-TW" altLang="zh-TW" sz="1100" b="1" dirty="0">
              <a:solidFill>
                <a:srgbClr val="40937D"/>
              </a:solidFill>
            </a:endParaRPr>
          </a:p>
        </p:txBody>
      </p:sp>
      <p:sp>
        <p:nvSpPr>
          <p:cNvPr id="61" name="燕尾形 109"/>
          <p:cNvSpPr/>
          <p:nvPr/>
        </p:nvSpPr>
        <p:spPr>
          <a:xfrm rot="5400000">
            <a:off x="634423" y="3106120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62" name="直接连接符 110"/>
          <p:cNvCxnSpPr/>
          <p:nvPr/>
        </p:nvCxnSpPr>
        <p:spPr>
          <a:xfrm>
            <a:off x="769403" y="3531616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1022087" y="2987736"/>
            <a:ext cx="3024032" cy="5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/>
              <a:t>代理申請</a:t>
            </a:r>
            <a:r>
              <a:rPr lang="zh-TW" altLang="en-US" sz="1400" b="1" dirty="0" smtClean="0"/>
              <a:t>學校宿舍</a:t>
            </a:r>
            <a:endParaRPr lang="zh-TW" altLang="en-US" sz="1400" b="1" dirty="0"/>
          </a:p>
        </p:txBody>
      </p:sp>
      <p:sp>
        <p:nvSpPr>
          <p:cNvPr id="64" name="燕尾形 109"/>
          <p:cNvSpPr/>
          <p:nvPr/>
        </p:nvSpPr>
        <p:spPr>
          <a:xfrm rot="5400000">
            <a:off x="634423" y="3865556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65" name="直接连接符 110"/>
          <p:cNvCxnSpPr/>
          <p:nvPr/>
        </p:nvCxnSpPr>
        <p:spPr>
          <a:xfrm>
            <a:off x="769403" y="4336122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1022088" y="3530585"/>
            <a:ext cx="3376048" cy="801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endParaRPr lang="en-US" altLang="zh-TW" sz="1400" b="1" dirty="0" smtClean="0"/>
          </a:p>
          <a:p>
            <a:pPr lvl="0">
              <a:buNone/>
            </a:pPr>
            <a:r>
              <a:rPr lang="zh-TW" altLang="en-US" sz="1400" b="1" dirty="0" smtClean="0"/>
              <a:t>提供</a:t>
            </a:r>
            <a:r>
              <a:rPr lang="zh-TW" altLang="en-US" sz="1400" b="1" dirty="0"/>
              <a:t>公證</a:t>
            </a:r>
            <a:r>
              <a:rPr lang="en-US" altLang="zh-TW" sz="1400" b="1" dirty="0"/>
              <a:t>&amp;</a:t>
            </a:r>
            <a:r>
              <a:rPr lang="zh-TW" altLang="en-US" sz="1400" b="1" dirty="0"/>
              <a:t>簽證</a:t>
            </a:r>
            <a:endParaRPr lang="en-US" altLang="zh-TW" sz="1400" b="1" dirty="0"/>
          </a:p>
          <a:p>
            <a:pPr>
              <a:buNone/>
            </a:pPr>
            <a:r>
              <a:rPr lang="zh-TW" altLang="en-US" sz="1400" b="1" dirty="0"/>
              <a:t>申請詳細流程（不代跑</a:t>
            </a:r>
            <a:r>
              <a:rPr lang="zh-TW" altLang="en-US" sz="1400" b="1" dirty="0" smtClean="0"/>
              <a:t>）</a:t>
            </a:r>
            <a:endParaRPr lang="zh-TW" altLang="en-US" sz="1400" dirty="0"/>
          </a:p>
        </p:txBody>
      </p:sp>
      <p:sp>
        <p:nvSpPr>
          <p:cNvPr id="67" name="燕尾形 109"/>
          <p:cNvSpPr/>
          <p:nvPr/>
        </p:nvSpPr>
        <p:spPr>
          <a:xfrm rot="5400000">
            <a:off x="634423" y="2416742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68" name="直接连接符 110"/>
          <p:cNvCxnSpPr/>
          <p:nvPr/>
        </p:nvCxnSpPr>
        <p:spPr>
          <a:xfrm>
            <a:off x="769403" y="2990340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1022087" y="2035461"/>
            <a:ext cx="4314305" cy="94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/>
              <a:t>統整並輔導申請所需資料</a:t>
            </a:r>
            <a:endParaRPr lang="en-US" altLang="zh-TW" sz="1400" b="1" dirty="0"/>
          </a:p>
          <a:p>
            <a:pPr>
              <a:buNone/>
            </a:pPr>
            <a:r>
              <a:rPr lang="en-US" altLang="zh-TW" sz="1100" dirty="0" smtClean="0"/>
              <a:t>(</a:t>
            </a:r>
            <a:r>
              <a:rPr lang="zh-TW" altLang="en-US" sz="1100" dirty="0"/>
              <a:t>提供學校官方資料解說及整理學校要求文件，</a:t>
            </a:r>
            <a:endParaRPr lang="en-US" altLang="zh-TW" sz="1100" dirty="0"/>
          </a:p>
          <a:p>
            <a:pPr>
              <a:buNone/>
            </a:pPr>
            <a:r>
              <a:rPr lang="zh-TW" altLang="en-US" sz="1100" dirty="0"/>
              <a:t>輔導如何準備申請文件，並審查您的文件是否符合學校需求</a:t>
            </a:r>
            <a:r>
              <a:rPr lang="en-US" altLang="zh-TW" sz="1100" dirty="0" smtClean="0"/>
              <a:t>)</a:t>
            </a:r>
            <a:endParaRPr lang="zh-TW" altLang="zh-TW" sz="1100" b="1" dirty="0">
              <a:solidFill>
                <a:srgbClr val="40937D"/>
              </a:solidFill>
            </a:endParaRPr>
          </a:p>
        </p:txBody>
      </p:sp>
      <p:sp>
        <p:nvSpPr>
          <p:cNvPr id="70" name="燕尾形 109"/>
          <p:cNvSpPr/>
          <p:nvPr/>
        </p:nvSpPr>
        <p:spPr>
          <a:xfrm rot="5400000">
            <a:off x="5082232" y="1034313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1" name="直接连接符 110"/>
          <p:cNvCxnSpPr/>
          <p:nvPr/>
        </p:nvCxnSpPr>
        <p:spPr>
          <a:xfrm>
            <a:off x="5217212" y="1466248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5469896" y="980335"/>
            <a:ext cx="2483629" cy="48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TW" altLang="en-US" sz="1400" b="1" dirty="0" smtClean="0"/>
              <a:t>申請日</a:t>
            </a:r>
            <a:r>
              <a:rPr lang="zh-TW" altLang="en-US" sz="1400" b="1" dirty="0"/>
              <a:t>程</a:t>
            </a:r>
            <a:r>
              <a:rPr lang="zh-TW" altLang="en-US" sz="1400" b="1" dirty="0" smtClean="0"/>
              <a:t>提醒及代理線</a:t>
            </a:r>
            <a:r>
              <a:rPr lang="zh-TW" altLang="en-US" sz="1400" b="1" dirty="0"/>
              <a:t>上申請</a:t>
            </a:r>
            <a:endParaRPr lang="en-US" altLang="zh-TW" sz="1400" dirty="0"/>
          </a:p>
          <a:p>
            <a:pPr>
              <a:buNone/>
            </a:pPr>
            <a:r>
              <a:rPr lang="en-US" altLang="zh-TW" sz="1100" dirty="0"/>
              <a:t>(</a:t>
            </a:r>
            <a:r>
              <a:rPr lang="zh-TW" altLang="en-US" sz="1100" dirty="0"/>
              <a:t>學生需自行郵寄紙本</a:t>
            </a:r>
            <a:r>
              <a:rPr lang="zh-TW" altLang="en-US" sz="1100" dirty="0" smtClean="0"/>
              <a:t>資料至</a:t>
            </a:r>
            <a:r>
              <a:rPr lang="zh-TW" altLang="en-US" sz="1100" dirty="0"/>
              <a:t>學校</a:t>
            </a:r>
            <a:r>
              <a:rPr lang="en-US" altLang="zh-TW" sz="1100" dirty="0" smtClean="0"/>
              <a:t>)</a:t>
            </a:r>
            <a:endParaRPr lang="zh-TW" altLang="en-US" sz="1100" dirty="0"/>
          </a:p>
        </p:txBody>
      </p:sp>
      <p:sp>
        <p:nvSpPr>
          <p:cNvPr id="73" name="燕尾形 109"/>
          <p:cNvSpPr/>
          <p:nvPr/>
        </p:nvSpPr>
        <p:spPr>
          <a:xfrm rot="5400000">
            <a:off x="5082232" y="1578827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4" name="直接连接符 110"/>
          <p:cNvCxnSpPr/>
          <p:nvPr/>
        </p:nvCxnSpPr>
        <p:spPr>
          <a:xfrm>
            <a:off x="5217212" y="2010762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5469896" y="1466887"/>
            <a:ext cx="2483629" cy="5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endParaRPr lang="en-US" altLang="zh-TW" sz="1400" b="1" dirty="0" smtClean="0"/>
          </a:p>
          <a:p>
            <a:pPr lvl="0">
              <a:buNone/>
            </a:pPr>
            <a:r>
              <a:rPr lang="zh-TW" altLang="en-US" sz="1400" dirty="0" smtClean="0"/>
              <a:t>自行匯款學費</a:t>
            </a:r>
            <a:endParaRPr lang="zh-TW" altLang="en-US" sz="1400" dirty="0"/>
          </a:p>
        </p:txBody>
      </p:sp>
      <p:sp>
        <p:nvSpPr>
          <p:cNvPr id="36" name="燕尾形 109"/>
          <p:cNvSpPr/>
          <p:nvPr/>
        </p:nvSpPr>
        <p:spPr>
          <a:xfrm rot="5400000">
            <a:off x="5082232" y="2129322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37" name="直接连接符 110"/>
          <p:cNvCxnSpPr/>
          <p:nvPr/>
        </p:nvCxnSpPr>
        <p:spPr>
          <a:xfrm>
            <a:off x="5217212" y="2561257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469896" y="2020342"/>
            <a:ext cx="3261980" cy="5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endParaRPr lang="en-US" altLang="zh-TW" sz="1400" b="1" dirty="0" smtClean="0"/>
          </a:p>
          <a:p>
            <a:pPr lvl="0">
              <a:buNone/>
            </a:pPr>
            <a:r>
              <a:rPr lang="zh-TW" altLang="en-US" sz="1400" dirty="0" smtClean="0"/>
              <a:t>報名成功！</a:t>
            </a:r>
            <a:endParaRPr lang="en-US" altLang="zh-TW" sz="1100" dirty="0" smtClean="0"/>
          </a:p>
        </p:txBody>
      </p:sp>
      <p:sp>
        <p:nvSpPr>
          <p:cNvPr id="47" name="燕尾形 109"/>
          <p:cNvSpPr/>
          <p:nvPr/>
        </p:nvSpPr>
        <p:spPr>
          <a:xfrm rot="5400000">
            <a:off x="5078998" y="2963636"/>
            <a:ext cx="269960" cy="431936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48" name="直接连接符 110"/>
          <p:cNvCxnSpPr/>
          <p:nvPr/>
        </p:nvCxnSpPr>
        <p:spPr>
          <a:xfrm>
            <a:off x="5213978" y="3505038"/>
            <a:ext cx="3240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5466662" y="2555497"/>
            <a:ext cx="3261980" cy="94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endParaRPr lang="en-US" altLang="zh-TW" sz="1400" b="1" dirty="0" smtClean="0"/>
          </a:p>
          <a:p>
            <a:pPr lvl="0">
              <a:buNone/>
            </a:pPr>
            <a:r>
              <a:rPr lang="zh-TW" altLang="en-US" sz="1400" b="1" dirty="0" smtClean="0"/>
              <a:t>追加收</a:t>
            </a:r>
            <a:r>
              <a:rPr lang="zh-TW" altLang="en-US" sz="1400" b="1" dirty="0"/>
              <a:t>費</a:t>
            </a:r>
            <a:r>
              <a:rPr lang="zh-TW" altLang="en-US" sz="1400" b="1" dirty="0" smtClean="0"/>
              <a:t>服務</a:t>
            </a:r>
            <a:endParaRPr lang="en-US" altLang="zh-TW" sz="1400" b="1" dirty="0" smtClean="0"/>
          </a:p>
          <a:p>
            <a:pPr lvl="0">
              <a:buNone/>
            </a:pPr>
            <a:r>
              <a:rPr lang="zh-TW" altLang="en-US" sz="1100" dirty="0" smtClean="0"/>
              <a:t>限</a:t>
            </a:r>
            <a:r>
              <a:rPr lang="zh-TW" altLang="en-US" sz="1100" dirty="0"/>
              <a:t>首爾地區</a:t>
            </a:r>
            <a:r>
              <a:rPr lang="en-US" altLang="zh-TW" sz="1100" dirty="0"/>
              <a:t>&gt; </a:t>
            </a:r>
            <a:r>
              <a:rPr lang="zh-TW" altLang="en-US" sz="1100" dirty="0" smtClean="0"/>
              <a:t>同行服務</a:t>
            </a:r>
            <a:endParaRPr lang="en-US" altLang="zh-TW" sz="1100" dirty="0" smtClean="0"/>
          </a:p>
          <a:p>
            <a:pPr lvl="0">
              <a:buNone/>
            </a:pPr>
            <a:r>
              <a:rPr lang="en-US" altLang="zh-TW" sz="1100" dirty="0" smtClean="0"/>
              <a:t>(</a:t>
            </a:r>
            <a:r>
              <a:rPr lang="zh-TW" altLang="en-US" sz="1100" dirty="0"/>
              <a:t>登錄證申請、銀行開戶、電信開通、租屋同行</a:t>
            </a:r>
            <a:r>
              <a:rPr lang="en-US" altLang="zh-TW" sz="1100" dirty="0"/>
              <a:t>)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71175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50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5" grpId="0" animBg="1"/>
      <p:bldP spid="57" grpId="0"/>
      <p:bldP spid="58" grpId="0" animBg="1"/>
      <p:bldP spid="60" grpId="0"/>
      <p:bldP spid="61" grpId="0" animBg="1"/>
      <p:bldP spid="63" grpId="0"/>
      <p:bldP spid="64" grpId="0" animBg="1"/>
      <p:bldP spid="66" grpId="0"/>
      <p:bldP spid="67" grpId="0" animBg="1"/>
      <p:bldP spid="69" grpId="0"/>
      <p:bldP spid="70" grpId="0" animBg="1"/>
      <p:bldP spid="72" grpId="0"/>
      <p:bldP spid="73" grpId="0" animBg="1"/>
      <p:bldP spid="75" grpId="0"/>
      <p:bldP spid="36" grpId="0" animBg="1"/>
      <p:bldP spid="43" grpId="0"/>
      <p:bldP spid="47" grpId="0" animBg="1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chemeClr val="accent2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其他合作</a:t>
            </a:r>
            <a:endParaRPr lang="zh-TW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18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20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7" name="AutoShape 18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45113" y="199945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8" name="AutoShape 20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197513" y="19621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0" name="燕尾形 109"/>
          <p:cNvSpPr/>
          <p:nvPr/>
        </p:nvSpPr>
        <p:spPr>
          <a:xfrm rot="5400000">
            <a:off x="682443" y="1658630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1" name="直接连接符 110"/>
          <p:cNvCxnSpPr/>
          <p:nvPr/>
        </p:nvCxnSpPr>
        <p:spPr>
          <a:xfrm>
            <a:off x="817424" y="2090565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1070107" y="1759194"/>
            <a:ext cx="4114906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線上韓國留學說明會</a:t>
            </a:r>
            <a:r>
              <a:rPr lang="zh-TW" altLang="en-US" sz="1400" b="1" dirty="0" smtClean="0"/>
              <a:t>（以本公司合作大學為主）</a:t>
            </a:r>
            <a:endParaRPr lang="zh-TW" altLang="en-US" sz="1400" b="1" dirty="0"/>
          </a:p>
        </p:txBody>
      </p:sp>
      <p:sp>
        <p:nvSpPr>
          <p:cNvPr id="78" name="燕尾形 109"/>
          <p:cNvSpPr/>
          <p:nvPr/>
        </p:nvSpPr>
        <p:spPr>
          <a:xfrm rot="5400000">
            <a:off x="682443" y="2214646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9" name="直接连接符 110"/>
          <p:cNvCxnSpPr/>
          <p:nvPr/>
        </p:nvCxnSpPr>
        <p:spPr>
          <a:xfrm>
            <a:off x="817424" y="2646581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1070107" y="2315210"/>
            <a:ext cx="4114906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韓國留學</a:t>
            </a:r>
            <a:r>
              <a:rPr lang="zh-TW" altLang="en-US" sz="1400" b="1" dirty="0" smtClean="0"/>
              <a:t>諮詢（合作學校</a:t>
            </a:r>
            <a:r>
              <a:rPr lang="zh-TW" altLang="en-US" sz="1400" b="1" dirty="0"/>
              <a:t>以外學校亦可）</a:t>
            </a:r>
            <a:endParaRPr lang="zh-TW" altLang="zh-TW" sz="1400" b="1" dirty="0"/>
          </a:p>
        </p:txBody>
      </p:sp>
      <p:sp>
        <p:nvSpPr>
          <p:cNvPr id="27" name="Rectangle 12"/>
          <p:cNvSpPr/>
          <p:nvPr/>
        </p:nvSpPr>
        <p:spPr bwMode="auto">
          <a:xfrm>
            <a:off x="849005" y="724183"/>
            <a:ext cx="7785100" cy="71753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="horz" wrap="square" lIns="137166" tIns="68583" rIns="34292" bIns="34292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2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63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45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27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09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90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72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54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99000"/>
                </a:srgbClr>
              </a:solidFill>
              <a:effectLst/>
              <a:uLnTx/>
              <a:uFillTx/>
              <a:latin typeface="Segoe UI Light" pitchFamily="34" charset="0"/>
              <a:ea typeface="+mn-ea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45200" y="759786"/>
            <a:ext cx="74715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TW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深知貴校具備優秀的教學環境及師資，本公司希望與貴校能夠一起培養具備國際觀的專門領域人才</a:t>
            </a:r>
            <a:r>
              <a:rPr lang="zh-TW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。因此，本公司</a:t>
            </a:r>
            <a:r>
              <a:rPr lang="zh-TW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希望與貴校能夠締結合作關係，並提出以下內容，希望能夠透過台韓教育交流能培養更多國際化人才。</a:t>
            </a:r>
          </a:p>
        </p:txBody>
      </p:sp>
      <p:sp>
        <p:nvSpPr>
          <p:cNvPr id="35" name="燕尾形 109"/>
          <p:cNvSpPr/>
          <p:nvPr/>
        </p:nvSpPr>
        <p:spPr>
          <a:xfrm rot="5400000">
            <a:off x="682443" y="2751953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36" name="直接连接符 110"/>
          <p:cNvCxnSpPr/>
          <p:nvPr/>
        </p:nvCxnSpPr>
        <p:spPr>
          <a:xfrm>
            <a:off x="817424" y="3183888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070107" y="2852517"/>
            <a:ext cx="3509995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線上韓語</a:t>
            </a:r>
            <a:r>
              <a:rPr lang="zh-TW" altLang="en-US" sz="1400" b="1" dirty="0" smtClean="0"/>
              <a:t>教育（</a:t>
            </a:r>
            <a:r>
              <a:rPr lang="en-US" altLang="zh-TW" sz="1400" b="1" dirty="0"/>
              <a:t>1</a:t>
            </a:r>
            <a:r>
              <a:rPr lang="zh-TW" altLang="en-US" sz="1400" b="1" dirty="0"/>
              <a:t>對</a:t>
            </a:r>
            <a:r>
              <a:rPr lang="en-US" altLang="zh-TW" sz="1400" b="1" dirty="0" smtClean="0"/>
              <a:t>1</a:t>
            </a:r>
            <a:r>
              <a:rPr lang="zh-TW" altLang="en-US" sz="1400" b="1" dirty="0" smtClean="0"/>
              <a:t>、</a:t>
            </a:r>
            <a:r>
              <a:rPr lang="en-US" altLang="zh-TW" sz="1400" b="1" dirty="0" smtClean="0"/>
              <a:t>1</a:t>
            </a:r>
            <a:r>
              <a:rPr lang="zh-TW" altLang="en-US" sz="1400" b="1" dirty="0" smtClean="0"/>
              <a:t>對多線</a:t>
            </a:r>
            <a:r>
              <a:rPr lang="zh-TW" altLang="en-US" sz="1400" b="1" dirty="0"/>
              <a:t>上課程）</a:t>
            </a:r>
          </a:p>
        </p:txBody>
      </p:sp>
      <p:sp>
        <p:nvSpPr>
          <p:cNvPr id="38" name="燕尾形 109"/>
          <p:cNvSpPr/>
          <p:nvPr/>
        </p:nvSpPr>
        <p:spPr>
          <a:xfrm rot="5400000">
            <a:off x="682443" y="3445157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39" name="直接连接符 110"/>
          <p:cNvCxnSpPr/>
          <p:nvPr/>
        </p:nvCxnSpPr>
        <p:spPr>
          <a:xfrm>
            <a:off x="817424" y="3967776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070107" y="3379467"/>
            <a:ext cx="5089598" cy="5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支援與韓國</a:t>
            </a:r>
            <a:r>
              <a:rPr lang="zh-TW" altLang="en-US" sz="1400" b="1" dirty="0" smtClean="0"/>
              <a:t>學校多種業務</a:t>
            </a:r>
            <a:r>
              <a:rPr lang="zh-TW" altLang="en-US" sz="1400" b="1" dirty="0"/>
              <a:t>交流</a:t>
            </a:r>
            <a:endParaRPr lang="en-US" altLang="zh-TW" sz="1400" b="1" dirty="0" smtClean="0"/>
          </a:p>
          <a:p>
            <a:pPr lvl="0">
              <a:buNone/>
            </a:pPr>
            <a:r>
              <a:rPr lang="en-US" altLang="zh-TW" sz="1400" b="1" dirty="0" smtClean="0"/>
              <a:t>(</a:t>
            </a:r>
            <a:r>
              <a:rPr lang="zh-TW" altLang="en-US" sz="1400" b="1" dirty="0" smtClean="0"/>
              <a:t>締結姊妹校、交換學生、開設語學堂專班等</a:t>
            </a:r>
            <a:r>
              <a:rPr lang="en-US" altLang="zh-TW" sz="1400" b="1" dirty="0" smtClean="0"/>
              <a:t>)</a:t>
            </a:r>
            <a:endParaRPr lang="zh-TW" altLang="zh-TW" sz="1400" b="1" dirty="0"/>
          </a:p>
        </p:txBody>
      </p:sp>
      <p:sp>
        <p:nvSpPr>
          <p:cNvPr id="2" name="矩形 1"/>
          <p:cNvSpPr/>
          <p:nvPr/>
        </p:nvSpPr>
        <p:spPr>
          <a:xfrm>
            <a:off x="601455" y="4271426"/>
            <a:ext cx="55213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欲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前往韓國留學的學生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數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較多時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透過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與韓國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合作學校開設留學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專班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並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韓語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教育、科系諮詢、入學後生活小幫手、就業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商談等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協助。</a:t>
            </a: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270" y="2455848"/>
            <a:ext cx="2429032" cy="162000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5826141" y="1815836"/>
            <a:ext cx="2925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2022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TW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韓國斗源工科大學與台灣明新科技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大學</a:t>
            </a:r>
            <a:endParaRPr lang="en-US" altLang="zh-TW" sz="1200" b="1" dirty="0" smtClea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語</a:t>
            </a:r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學堂專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班</a:t>
            </a:r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開設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580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56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56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56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6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56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56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56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56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56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56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56"/>
                            </p:stCondLst>
                            <p:childTnLst>
                              <p:par>
                                <p:cTn id="8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0" grpId="0" animBg="1"/>
      <p:bldP spid="73" grpId="0"/>
      <p:bldP spid="78" grpId="0" animBg="1"/>
      <p:bldP spid="80" grpId="0"/>
      <p:bldP spid="27" grpId="0" animBg="1"/>
      <p:bldP spid="28" grpId="0"/>
      <p:bldP spid="35" grpId="0" animBg="1"/>
      <p:bldP spid="37" grpId="0"/>
      <p:bldP spid="38" grpId="0" animBg="1"/>
      <p:bldP spid="40" grpId="0"/>
      <p:bldP spid="2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chemeClr val="accent2"/>
          </a:solidFill>
        </p:grpSpPr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目前</a:t>
            </a:r>
            <a:r>
              <a:rPr lang="zh-CN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合作學校</a:t>
            </a:r>
            <a:endParaRPr lang="en-US" altLang="zh-CN" sz="1400" b="1" dirty="0" smtClea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_</a:t>
            </a:r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國</a:t>
            </a:r>
            <a:endParaRPr lang="zh-CN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1" name="Picture 4" descr="https://o.remove.bg/downloads/4307c5f9-58dd-4288-beea-f0f680960c30/cycu-logo-removebg-preview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3" b="10304"/>
          <a:stretch/>
        </p:blipFill>
        <p:spPr bwMode="auto">
          <a:xfrm>
            <a:off x="1011597" y="3385710"/>
            <a:ext cx="167363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查看來源圖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969" y="3385710"/>
            <a:ext cx="137883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https://o.remove.bg/downloads/38f74fe2-a0bd-42c5-9b1b-95a83cc2dbd6/Rb9e79f01e2d1711a0f47b9f87d23f33d-removebg-preview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8"/>
          <a:stretch/>
        </p:blipFill>
        <p:spPr bwMode="auto">
          <a:xfrm>
            <a:off x="1109259" y="3931344"/>
            <a:ext cx="107430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查看來源圖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54" y="393134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" descr="https://o.remove.bg/downloads/d6773e66-4f3c-4faf-80ad-722207aa4dae/%E6%96%B0%E7%AB%B9%E5%B8%82%E7%A7%81%E7%AB%8B%E4%B8%96%E7%95%8C%E9%AB%98%E7%B4%9A%E4%B8%AD%E5%AD%B8%E6%A0%A1%E5%BE%BD-removebg-previe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879" y="3931344"/>
            <a:ext cx="879158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查看來源圖片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605" y="3931344"/>
            <a:ext cx="87983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AutoShape 18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4" name="AutoShape 20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45" name="Picture 22" descr="https://o.remove.bg/downloads/d31595c5-5940-4124-8f1a-5541be82c9d0/a4b05a6cbaa0ebc5c03540673953712b-removebg-preview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" b="6443"/>
          <a:stretch/>
        </p:blipFill>
        <p:spPr bwMode="auto">
          <a:xfrm>
            <a:off x="6089259" y="3385710"/>
            <a:ext cx="173567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组合 7"/>
          <p:cNvGrpSpPr>
            <a:grpSpLocks/>
          </p:cNvGrpSpPr>
          <p:nvPr/>
        </p:nvGrpSpPr>
        <p:grpSpPr bwMode="auto">
          <a:xfrm>
            <a:off x="0" y="2693271"/>
            <a:ext cx="342900" cy="257175"/>
            <a:chOff x="0" y="0"/>
            <a:chExt cx="457201" cy="285750"/>
          </a:xfrm>
          <a:solidFill>
            <a:schemeClr val="accent2"/>
          </a:solidFill>
        </p:grpSpPr>
        <p:sp>
          <p:nvSpPr>
            <p:cNvPr id="47" name="矩形 46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矩形 47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文本框 10"/>
          <p:cNvSpPr txBox="1">
            <a:spLocks noChangeArrowheads="1"/>
          </p:cNvSpPr>
          <p:nvPr/>
        </p:nvSpPr>
        <p:spPr bwMode="auto">
          <a:xfrm>
            <a:off x="421481" y="2654421"/>
            <a:ext cx="2076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目前</a:t>
            </a:r>
            <a:r>
              <a:rPr lang="zh-CN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合作學校</a:t>
            </a:r>
            <a:endParaRPr lang="en-US" altLang="zh-CN" sz="1400" b="1" dirty="0" smtClea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_</a:t>
            </a:r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台灣</a:t>
            </a:r>
            <a:endParaRPr lang="zh-CN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506355" y="1599748"/>
            <a:ext cx="2483629" cy="32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buNone/>
            </a:pPr>
            <a:r>
              <a:rPr lang="zh-TW" altLang="en-US" sz="1400" b="1" dirty="0" smtClean="0">
                <a:solidFill>
                  <a:schemeClr val="bg2">
                    <a:lumMod val="50000"/>
                  </a:schemeClr>
                </a:solidFill>
              </a:rPr>
              <a:t>斗源工科大學</a:t>
            </a:r>
            <a:endParaRPr lang="zh-TW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3989984" y="1621686"/>
            <a:ext cx="2483629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TW" altLang="en-US" sz="1400" b="1" dirty="0">
                <a:solidFill>
                  <a:schemeClr val="bg2">
                    <a:lumMod val="50000"/>
                  </a:schemeClr>
                </a:solidFill>
              </a:rPr>
              <a:t>敬仁女子</a:t>
            </a:r>
            <a:r>
              <a:rPr lang="zh-TW" altLang="en-US" sz="1400" b="1" dirty="0" smtClean="0">
                <a:solidFill>
                  <a:schemeClr val="bg2">
                    <a:lumMod val="50000"/>
                  </a:schemeClr>
                </a:solidFill>
              </a:rPr>
              <a:t>大學</a:t>
            </a:r>
            <a:endParaRPr lang="zh-TW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6997589" y="1596225"/>
            <a:ext cx="934813" cy="30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buNone/>
            </a:pPr>
            <a:r>
              <a:rPr lang="zh-TW" altLang="en-US" sz="1400" b="1" dirty="0">
                <a:solidFill>
                  <a:schemeClr val="bg2">
                    <a:lumMod val="50000"/>
                  </a:schemeClr>
                </a:solidFill>
              </a:rPr>
              <a:t>研成大學</a:t>
            </a:r>
          </a:p>
        </p:txBody>
      </p:sp>
      <p:pic>
        <p:nvPicPr>
          <p:cNvPr id="53" name="Picture 2" descr="查看來源圖片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94" y="1247284"/>
            <a:ext cx="174193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查看來源圖片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848" y="1274490"/>
            <a:ext cx="16632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https://o.remove.bg/downloads/66096347-c7a2-4fad-be74-a6764a90d6be/image-removebg-preview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648" y="1247284"/>
            <a:ext cx="1269223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36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9" grpId="0"/>
      <p:bldP spid="50" grpId="0"/>
      <p:bldP spid="51" grpId="0"/>
      <p:bldP spid="52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982</TotalTime>
  <Words>805</Words>
  <Application>Microsoft Office PowerPoint</Application>
  <PresentationFormat>如螢幕大小 (16:9)</PresentationFormat>
  <Paragraphs>109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6" baseType="lpstr">
      <vt:lpstr>맑은 고딕</vt:lpstr>
      <vt:lpstr>Microsoft YaHei</vt:lpstr>
      <vt:lpstr>Microsoft YaHei</vt:lpstr>
      <vt:lpstr>宋体</vt:lpstr>
      <vt:lpstr>新細明體</vt:lpstr>
      <vt:lpstr>Arial</vt:lpstr>
      <vt:lpstr>Calibri</vt:lpstr>
      <vt:lpstr>Calibri Light</vt:lpstr>
      <vt:lpstr>Segoe UI Light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keywords>www.1ppt.com</cp:keywords>
  <cp:lastModifiedBy>許文柔</cp:lastModifiedBy>
  <cp:revision>108</cp:revision>
  <dcterms:created xsi:type="dcterms:W3CDTF">2016-08-05T11:43:45Z</dcterms:created>
  <dcterms:modified xsi:type="dcterms:W3CDTF">2022-03-07T08:08:17Z</dcterms:modified>
</cp:coreProperties>
</file>